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1pPr>
    <a:lvl2pPr marL="0" marR="0" indent="4572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2pPr>
    <a:lvl3pPr marL="0" marR="0" indent="9144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3pPr>
    <a:lvl4pPr marL="0" marR="0" indent="13716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4pPr>
    <a:lvl5pPr marL="0" marR="0" indent="18288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5pPr>
    <a:lvl6pPr marL="0" marR="0" indent="22860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6pPr>
    <a:lvl7pPr marL="0" marR="0" indent="27432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7pPr>
    <a:lvl8pPr marL="0" marR="0" indent="32004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8pPr>
    <a:lvl9pPr marL="0" marR="0" indent="36576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00A1FF"/>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solidFill>
        </a:fill>
      </a:tcStyle>
    </a:band2H>
    <a:firstCol>
      <a:tcTxStyle b="off" i="off">
        <a:font>
          <a:latin typeface="Graphik Medium"/>
          <a:ea typeface="Graphik Medium"/>
          <a:cs typeface="Graphik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13B100"/>
          </a:solidFill>
        </a:fill>
      </a:tcStyle>
    </a:firstCol>
    <a:lastRow>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Graphik Medium"/>
          <a:ea typeface="Graphik Medium"/>
          <a:cs typeface="Graphik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3">
              <a:hueOff val="552055"/>
              <a:lumOff val="-12548"/>
            </a:schemeClr>
          </a:solidFill>
        </a:fill>
      </a:tcStyle>
    </a:firstRow>
  </a:tblStyle>
  <a:tblStyle styleId="{CF821DB8-F4EB-4A41-A1BA-3FCAFE7338EE}" styleName="">
    <a:tblBg/>
    <a:wholeTbl>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solidFill>
        </a:fill>
      </a:tcStyle>
    </a:band2H>
    <a:firstCol>
      <a:tcTxStyle b="off" i="off">
        <a:font>
          <a:latin typeface="Graphik Medium"/>
          <a:ea typeface="Graphik Medium"/>
          <a:cs typeface="Graphik Medium"/>
        </a:font>
        <a:srgbClr val="000000"/>
      </a:tcTxStyle>
      <a:tcStyle>
        <a:tcBdr>
          <a:left>
            <a:ln w="12700" cap="flat">
              <a:solidFill>
                <a:srgbClr val="E3E5E8"/>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Graphik Medium"/>
          <a:ea typeface="Graphik Medium"/>
          <a:cs typeface="Graphik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
          <a:latin typeface="Graphik"/>
          <a:ea typeface="Graphik"/>
          <a:cs typeface="Graphik"/>
        </a:font>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b="def" i="def"/>
      <a:tcStyle>
        <a:tcBdr/>
        <a:fill>
          <a:solidFill>
            <a:srgbClr val="747676"/>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64646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Presentation Title"/>
          <p:cNvSpPr txBox="1"/>
          <p:nvPr>
            <p:ph type="title" hasCustomPrompt="1"/>
          </p:nvPr>
        </p:nvSpPr>
        <p:spPr>
          <a:xfrm>
            <a:off x="1270000" y="3289300"/>
            <a:ext cx="21844000" cy="3879454"/>
          </a:xfrm>
          <a:prstGeom prst="rect">
            <a:avLst/>
          </a:prstGeom>
        </p:spPr>
        <p:txBody>
          <a:bodyPr/>
          <a:lstStyle>
            <a:lvl1pPr defTabSz="2438338">
              <a:lnSpc>
                <a:spcPct val="90000"/>
              </a:lnSpc>
              <a:defRPr spc="-348" sz="11600">
                <a:gradFill flip="none" rotWithShape="1">
                  <a:gsLst>
                    <a:gs pos="0">
                      <a:srgbClr val="00E8FF"/>
                    </a:gs>
                    <a:gs pos="100000">
                      <a:srgbClr val="FF00F7"/>
                    </a:gs>
                  </a:gsLst>
                  <a:lin ang="3967761" scaled="0"/>
                </a:gradFill>
              </a:defRPr>
            </a:lvl1pPr>
          </a:lstStyle>
          <a:p>
            <a:pPr/>
            <a:r>
              <a:t>Presentation Title</a:t>
            </a:r>
          </a:p>
        </p:txBody>
      </p:sp>
      <p:sp>
        <p:nvSpPr>
          <p:cNvPr id="12" name="Author and Date"/>
          <p:cNvSpPr txBox="1"/>
          <p:nvPr>
            <p:ph type="body" sz="quarter" idx="21" hasCustomPrompt="1"/>
          </p:nvPr>
        </p:nvSpPr>
        <p:spPr>
          <a:xfrm>
            <a:off x="1270000" y="12160429"/>
            <a:ext cx="21844000" cy="694056"/>
          </a:xfrm>
          <a:prstGeom prst="rect">
            <a:avLst/>
          </a:prstGeom>
        </p:spPr>
        <p:txBody>
          <a:bodyPr/>
          <a:lstStyle>
            <a:lvl1pPr marL="0" indent="0" algn="ctr" defTabSz="825500">
              <a:spcBef>
                <a:spcPts val="0"/>
              </a:spcBef>
              <a:buClrTx/>
              <a:buSzTx/>
              <a:buNone/>
              <a:defRPr sz="3500">
                <a:solidFill>
                  <a:srgbClr val="D5D5D5"/>
                </a:solidFill>
                <a:latin typeface="Graphik Medium"/>
                <a:ea typeface="Graphik Medium"/>
                <a:cs typeface="Graphik Medium"/>
                <a:sym typeface="Graphik Medium"/>
              </a:defRPr>
            </a:lvl1pPr>
          </a:lstStyle>
          <a:p>
            <a:pPr/>
            <a:r>
              <a:t>Author and Date</a:t>
            </a:r>
          </a:p>
        </p:txBody>
      </p:sp>
      <p:sp>
        <p:nvSpPr>
          <p:cNvPr id="13" name="Body Level One…"/>
          <p:cNvSpPr txBox="1"/>
          <p:nvPr>
            <p:ph type="body" sz="quarter" idx="1" hasCustomPrompt="1"/>
          </p:nvPr>
        </p:nvSpPr>
        <p:spPr>
          <a:xfrm>
            <a:off x="1270000" y="6985000"/>
            <a:ext cx="21844000" cy="2512352"/>
          </a:xfrm>
          <a:prstGeom prst="rect">
            <a:avLst/>
          </a:prstGeom>
        </p:spPr>
        <p:txBody>
          <a:bodyPr/>
          <a:lstStyle>
            <a:lvl1pPr marL="0" indent="0" algn="ctr" defTabSz="825500">
              <a:spcBef>
                <a:spcPts val="0"/>
              </a:spcBef>
              <a:buClrTx/>
              <a:buSzTx/>
              <a:buNone/>
              <a:defRPr sz="6400">
                <a:solidFill>
                  <a:srgbClr val="D5D5D5"/>
                </a:solidFill>
                <a:latin typeface="Graphik Medium"/>
                <a:ea typeface="Graphik Medium"/>
                <a:cs typeface="Graphik Medium"/>
                <a:sym typeface="Graphik Medium"/>
              </a:defRPr>
            </a:lvl1pPr>
            <a:lvl2pPr marL="0" indent="0" algn="ctr" defTabSz="825500">
              <a:spcBef>
                <a:spcPts val="0"/>
              </a:spcBef>
              <a:buClrTx/>
              <a:buSzTx/>
              <a:buNone/>
              <a:defRPr sz="6400">
                <a:solidFill>
                  <a:srgbClr val="D5D5D5"/>
                </a:solidFill>
                <a:latin typeface="Graphik Medium"/>
                <a:ea typeface="Graphik Medium"/>
                <a:cs typeface="Graphik Medium"/>
                <a:sym typeface="Graphik Medium"/>
              </a:defRPr>
            </a:lvl2pPr>
            <a:lvl3pPr marL="0" indent="0" algn="ctr" defTabSz="825500">
              <a:spcBef>
                <a:spcPts val="0"/>
              </a:spcBef>
              <a:buClrTx/>
              <a:buSzTx/>
              <a:buNone/>
              <a:defRPr sz="6400">
                <a:solidFill>
                  <a:srgbClr val="D5D5D5"/>
                </a:solidFill>
                <a:latin typeface="Graphik Medium"/>
                <a:ea typeface="Graphik Medium"/>
                <a:cs typeface="Graphik Medium"/>
                <a:sym typeface="Graphik Medium"/>
              </a:defRPr>
            </a:lvl3pPr>
            <a:lvl4pPr marL="0" indent="0" algn="ctr" defTabSz="825500">
              <a:spcBef>
                <a:spcPts val="0"/>
              </a:spcBef>
              <a:buClrTx/>
              <a:buSzTx/>
              <a:buNone/>
              <a:defRPr sz="6400">
                <a:solidFill>
                  <a:srgbClr val="D5D5D5"/>
                </a:solidFill>
                <a:latin typeface="Graphik Medium"/>
                <a:ea typeface="Graphik Medium"/>
                <a:cs typeface="Graphik Medium"/>
                <a:sym typeface="Graphik Medium"/>
              </a:defRPr>
            </a:lvl4pPr>
            <a:lvl5pPr marL="0" indent="0" algn="ctr" defTabSz="825500">
              <a:spcBef>
                <a:spcPts val="0"/>
              </a:spcBef>
              <a:buClrTx/>
              <a:buSzTx/>
              <a:buNone/>
              <a:defRPr sz="6400">
                <a:solidFill>
                  <a:srgbClr val="D5D5D5"/>
                </a:solidFill>
                <a:latin typeface="Graphik Medium"/>
                <a:ea typeface="Graphik Medium"/>
                <a:cs typeface="Graphik Medium"/>
                <a:sym typeface="Graphik Medium"/>
              </a:defRPr>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70000" y="4546600"/>
            <a:ext cx="21844000" cy="4678065"/>
          </a:xfrm>
          <a:prstGeom prst="rect">
            <a:avLst/>
          </a:prstGeom>
        </p:spPr>
        <p:txBody>
          <a:bodyPr anchor="ctr"/>
          <a:lstStyle>
            <a:lvl1pPr marL="0" indent="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1pPr>
            <a:lvl2pPr marL="0" indent="45720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2pPr>
            <a:lvl3pPr marL="0" indent="91440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3pPr>
            <a:lvl4pPr marL="0" indent="137160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4pPr>
            <a:lvl5pPr marL="0" indent="182880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sz="half" idx="1" hasCustomPrompt="1"/>
          </p:nvPr>
        </p:nvSpPr>
        <p:spPr>
          <a:xfrm>
            <a:off x="1270000" y="3906096"/>
            <a:ext cx="21844000" cy="4488604"/>
          </a:xfrm>
          <a:prstGeom prst="rect">
            <a:avLst/>
          </a:prstGeom>
        </p:spPr>
        <p:txBody>
          <a:bodyPr anchor="b"/>
          <a:lstStyle>
            <a:lvl1pPr marL="0" indent="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Graphik Semibold"/>
              </a:defRPr>
            </a:lvl1pPr>
            <a:lvl2pPr marL="0" indent="45720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Graphik Semibold"/>
              </a:defRPr>
            </a:lvl2pPr>
            <a:lvl3pPr marL="0" indent="91440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Graphik Semibold"/>
              </a:defRPr>
            </a:lvl3pPr>
            <a:lvl4pPr marL="0" indent="137160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Graphik Semibold"/>
              </a:defRPr>
            </a:lvl4pPr>
            <a:lvl5pPr marL="0" indent="182880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Graphik Semibold"/>
              </a:defRPr>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70000" y="8521700"/>
            <a:ext cx="21844000" cy="1016000"/>
          </a:xfrm>
          <a:prstGeom prst="rect">
            <a:avLst/>
          </a:prstGeom>
        </p:spPr>
        <p:txBody>
          <a:bodyPr/>
          <a:lstStyle>
            <a:lvl1pPr marL="0" indent="0" algn="ctr" defTabSz="825500">
              <a:spcBef>
                <a:spcPts val="0"/>
              </a:spcBef>
              <a:buClrTx/>
              <a:buSzTx/>
              <a:buNone/>
              <a:defRPr sz="4400">
                <a:solidFill>
                  <a:srgbClr val="D5D5D5"/>
                </a:solidFill>
                <a:latin typeface="Graphik Medium"/>
                <a:ea typeface="Graphik Medium"/>
                <a:cs typeface="Graphik Medium"/>
                <a:sym typeface="Graphik Medium"/>
              </a:defRPr>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1270000" y="11155086"/>
            <a:ext cx="21844000" cy="832613"/>
          </a:xfrm>
          <a:prstGeom prst="rect">
            <a:avLst/>
          </a:prstGeom>
        </p:spPr>
        <p:txBody>
          <a:bodyPr anchor="ctr"/>
          <a:lstStyle>
            <a:lvl1pPr marL="0" indent="0" algn="ctr" defTabSz="825500">
              <a:spcBef>
                <a:spcPts val="0"/>
              </a:spcBef>
              <a:buClrTx/>
              <a:buSzTx/>
              <a:buNone/>
              <a:defRPr sz="4400">
                <a:solidFill>
                  <a:srgbClr val="D5D5D5"/>
                </a:solidFill>
                <a:latin typeface="Graphik Medium"/>
                <a:ea typeface="Graphik Medium"/>
                <a:cs typeface="Graphik Medium"/>
                <a:sym typeface="Graphik Medium"/>
              </a:defRPr>
            </a:lvl1pPr>
          </a:lstStyle>
          <a:p>
            <a:pPr/>
            <a:r>
              <a:t>Attribution</a:t>
            </a:r>
          </a:p>
        </p:txBody>
      </p:sp>
      <p:sp>
        <p:nvSpPr>
          <p:cNvPr id="116" name="Body Level One…"/>
          <p:cNvSpPr txBox="1"/>
          <p:nvPr>
            <p:ph type="body" sz="half" idx="1" hasCustomPrompt="1"/>
          </p:nvPr>
        </p:nvSpPr>
        <p:spPr>
          <a:xfrm>
            <a:off x="1270000" y="4659369"/>
            <a:ext cx="21844000" cy="4394201"/>
          </a:xfrm>
          <a:prstGeom prst="rect">
            <a:avLst/>
          </a:prstGeom>
        </p:spPr>
        <p:txBody>
          <a:bodyPr anchor="ctr"/>
          <a:lstStyle>
            <a:lvl1pPr marL="0" indent="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Graphik Semibold"/>
              </a:defRPr>
            </a:lvl1pPr>
            <a:lvl2pPr marL="0" indent="45720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Graphik Semibold"/>
              </a:defRPr>
            </a:lvl2pPr>
            <a:lvl3pPr marL="0" indent="91440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Graphik Semibold"/>
              </a:defRPr>
            </a:lvl3pPr>
            <a:lvl4pPr marL="0" indent="137160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Graphik Semibold"/>
              </a:defRPr>
            </a:lvl4pPr>
            <a:lvl5pPr marL="0" indent="182880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Graphik Semibold"/>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482346840_2880x1920.jpg"/>
          <p:cNvSpPr/>
          <p:nvPr>
            <p:ph type="pic" sz="half" idx="21"/>
          </p:nvPr>
        </p:nvSpPr>
        <p:spPr>
          <a:xfrm>
            <a:off x="12192000" y="6229350"/>
            <a:ext cx="12192000" cy="8128000"/>
          </a:xfrm>
          <a:prstGeom prst="rect">
            <a:avLst/>
          </a:prstGeom>
        </p:spPr>
        <p:txBody>
          <a:bodyPr lIns="91439" tIns="45719" rIns="91439" bIns="45719">
            <a:noAutofit/>
          </a:bodyPr>
          <a:lstStyle/>
          <a:p>
            <a:pPr/>
          </a:p>
        </p:txBody>
      </p:sp>
      <p:sp>
        <p:nvSpPr>
          <p:cNvPr id="125" name="908252162_2439x1626.jpg"/>
          <p:cNvSpPr/>
          <p:nvPr>
            <p:ph type="pic" sz="half" idx="22"/>
          </p:nvPr>
        </p:nvSpPr>
        <p:spPr>
          <a:xfrm>
            <a:off x="12192000" y="-641351"/>
            <a:ext cx="12192000" cy="8128001"/>
          </a:xfrm>
          <a:prstGeom prst="rect">
            <a:avLst/>
          </a:prstGeom>
        </p:spPr>
        <p:txBody>
          <a:bodyPr lIns="91439" tIns="45719" rIns="91439" bIns="45719">
            <a:noAutofit/>
          </a:bodyPr>
          <a:lstStyle/>
          <a:p>
            <a:pPr/>
          </a:p>
        </p:txBody>
      </p:sp>
      <p:sp>
        <p:nvSpPr>
          <p:cNvPr id="126" name="579215462_1440x2158.jpg"/>
          <p:cNvSpPr/>
          <p:nvPr>
            <p:ph type="pic" idx="23"/>
          </p:nvPr>
        </p:nvSpPr>
        <p:spPr>
          <a:xfrm>
            <a:off x="-1" y="-2258501"/>
            <a:ext cx="12166601" cy="18233003"/>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Image"/>
          <p:cNvSpPr/>
          <p:nvPr>
            <p:ph type="pic" idx="21"/>
          </p:nvPr>
        </p:nvSpPr>
        <p:spPr>
          <a:xfrm>
            <a:off x="0" y="-762000"/>
            <a:ext cx="24384000" cy="15240000"/>
          </a:xfrm>
          <a:prstGeom prst="rect">
            <a:avLst/>
          </a:prstGeom>
        </p:spPr>
        <p:txBody>
          <a:bodyPr lIns="91439" tIns="45719" rIns="91439" bIns="45719">
            <a:noAutofit/>
          </a:bodyPr>
          <a:lstStyle/>
          <a:p>
            <a:pPr/>
          </a:p>
        </p:txBody>
      </p:sp>
      <p:sp>
        <p:nvSpPr>
          <p:cNvPr id="22" name="Author and Date"/>
          <p:cNvSpPr txBox="1"/>
          <p:nvPr>
            <p:ph type="body" sz="quarter" idx="22" hasCustomPrompt="1"/>
          </p:nvPr>
        </p:nvSpPr>
        <p:spPr>
          <a:xfrm>
            <a:off x="1270000" y="12166600"/>
            <a:ext cx="21844000" cy="694055"/>
          </a:xfrm>
          <a:prstGeom prst="rect">
            <a:avLst/>
          </a:prstGeom>
        </p:spPr>
        <p:txBody>
          <a:bodyPr/>
          <a:lstStyle>
            <a:lvl1pPr marL="0" indent="0" algn="ctr" defTabSz="825500">
              <a:spcBef>
                <a:spcPts val="0"/>
              </a:spcBef>
              <a:buClrTx/>
              <a:buSzTx/>
              <a:buNone/>
              <a:defRPr sz="3500">
                <a:solidFill>
                  <a:srgbClr val="D5D5D5"/>
                </a:solidFill>
                <a:latin typeface="Graphik Medium"/>
                <a:ea typeface="Graphik Medium"/>
                <a:cs typeface="Graphik Medium"/>
                <a:sym typeface="Graphik Medium"/>
              </a:defRPr>
            </a:lvl1pPr>
          </a:lstStyle>
          <a:p>
            <a:pPr/>
            <a:r>
              <a:t>Author and Date</a:t>
            </a:r>
          </a:p>
        </p:txBody>
      </p:sp>
      <p:sp>
        <p:nvSpPr>
          <p:cNvPr id="23" name="Presentation Title"/>
          <p:cNvSpPr txBox="1"/>
          <p:nvPr>
            <p:ph type="title" hasCustomPrompt="1"/>
          </p:nvPr>
        </p:nvSpPr>
        <p:spPr>
          <a:xfrm>
            <a:off x="1270000" y="3289300"/>
            <a:ext cx="21844000" cy="3873500"/>
          </a:xfrm>
          <a:prstGeom prst="rect">
            <a:avLst/>
          </a:prstGeom>
        </p:spPr>
        <p:txBody>
          <a:bodyPr/>
          <a:lstStyle>
            <a:lvl1pPr defTabSz="2438400">
              <a:lnSpc>
                <a:spcPct val="90000"/>
              </a:lnSpc>
              <a:defRPr spc="-348" sz="11600"/>
            </a:lvl1pPr>
          </a:lstStyle>
          <a:p>
            <a:pPr/>
            <a:r>
              <a:t>Presentation Title</a:t>
            </a:r>
          </a:p>
        </p:txBody>
      </p:sp>
      <p:sp>
        <p:nvSpPr>
          <p:cNvPr id="24" name="Body Level One…"/>
          <p:cNvSpPr txBox="1"/>
          <p:nvPr>
            <p:ph type="body" sz="quarter" idx="1" hasCustomPrompt="1"/>
          </p:nvPr>
        </p:nvSpPr>
        <p:spPr>
          <a:xfrm>
            <a:off x="1270000" y="6985000"/>
            <a:ext cx="21844000" cy="2514600"/>
          </a:xfrm>
          <a:prstGeom prst="rect">
            <a:avLst/>
          </a:prstGeom>
        </p:spPr>
        <p:txBody>
          <a:bodyPr/>
          <a:lstStyle>
            <a:lvl1pPr marL="0" indent="0" algn="ctr" defTabSz="825500">
              <a:spcBef>
                <a:spcPts val="0"/>
              </a:spcBef>
              <a:buClrTx/>
              <a:buSzTx/>
              <a:buNone/>
              <a:defRPr sz="6400">
                <a:solidFill>
                  <a:srgbClr val="D5D5D5"/>
                </a:solidFill>
                <a:latin typeface="Graphik Medium"/>
                <a:ea typeface="Graphik Medium"/>
                <a:cs typeface="Graphik Medium"/>
                <a:sym typeface="Graphik Medium"/>
              </a:defRPr>
            </a:lvl1pPr>
            <a:lvl2pPr marL="0" indent="0" algn="ctr" defTabSz="825500">
              <a:spcBef>
                <a:spcPts val="0"/>
              </a:spcBef>
              <a:buClrTx/>
              <a:buSzTx/>
              <a:buNone/>
              <a:defRPr sz="6400">
                <a:solidFill>
                  <a:srgbClr val="D5D5D5"/>
                </a:solidFill>
                <a:latin typeface="Graphik Medium"/>
                <a:ea typeface="Graphik Medium"/>
                <a:cs typeface="Graphik Medium"/>
                <a:sym typeface="Graphik Medium"/>
              </a:defRPr>
            </a:lvl2pPr>
            <a:lvl3pPr marL="0" indent="0" algn="ctr" defTabSz="825500">
              <a:spcBef>
                <a:spcPts val="0"/>
              </a:spcBef>
              <a:buClrTx/>
              <a:buSzTx/>
              <a:buNone/>
              <a:defRPr sz="6400">
                <a:solidFill>
                  <a:srgbClr val="D5D5D5"/>
                </a:solidFill>
                <a:latin typeface="Graphik Medium"/>
                <a:ea typeface="Graphik Medium"/>
                <a:cs typeface="Graphik Medium"/>
                <a:sym typeface="Graphik Medium"/>
              </a:defRPr>
            </a:lvl3pPr>
            <a:lvl4pPr marL="0" indent="0" algn="ctr" defTabSz="825500">
              <a:spcBef>
                <a:spcPts val="0"/>
              </a:spcBef>
              <a:buClrTx/>
              <a:buSzTx/>
              <a:buNone/>
              <a:defRPr sz="6400">
                <a:solidFill>
                  <a:srgbClr val="D5D5D5"/>
                </a:solidFill>
                <a:latin typeface="Graphik Medium"/>
                <a:ea typeface="Graphik Medium"/>
                <a:cs typeface="Graphik Medium"/>
                <a:sym typeface="Graphik Medium"/>
              </a:defRPr>
            </a:lvl4pPr>
            <a:lvl5pPr marL="0" indent="0" algn="ctr" defTabSz="825500">
              <a:spcBef>
                <a:spcPts val="0"/>
              </a:spcBef>
              <a:buClrTx/>
              <a:buSzTx/>
              <a:buNone/>
              <a:defRPr sz="6400">
                <a:solidFill>
                  <a:srgbClr val="D5D5D5"/>
                </a:solidFill>
                <a:latin typeface="Graphik Medium"/>
                <a:ea typeface="Graphik Medium"/>
                <a:cs typeface="Graphik Medium"/>
                <a:sym typeface="Graphik Medium"/>
              </a:defRPr>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Image"/>
          <p:cNvSpPr/>
          <p:nvPr>
            <p:ph type="pic" idx="21"/>
          </p:nvPr>
        </p:nvSpPr>
        <p:spPr>
          <a:xfrm>
            <a:off x="7962900" y="-25400"/>
            <a:ext cx="20650200" cy="137668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70000" y="3886200"/>
            <a:ext cx="9652000" cy="3200202"/>
          </a:xfrm>
          <a:prstGeom prst="rect">
            <a:avLst/>
          </a:prstGeom>
        </p:spPr>
        <p:txBody>
          <a:bodyPr/>
          <a:lstStyle/>
          <a:p>
            <a:pPr/>
            <a:r>
              <a:t>Slide Title</a:t>
            </a:r>
          </a:p>
        </p:txBody>
      </p:sp>
      <p:sp>
        <p:nvSpPr>
          <p:cNvPr id="34" name="Body Level One…"/>
          <p:cNvSpPr txBox="1"/>
          <p:nvPr>
            <p:ph type="body" sz="quarter" idx="1" hasCustomPrompt="1"/>
          </p:nvPr>
        </p:nvSpPr>
        <p:spPr>
          <a:xfrm>
            <a:off x="1270000" y="6845300"/>
            <a:ext cx="9652000" cy="56642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vl2pPr marL="0" indent="457200" algn="ctr" defTabSz="825500">
              <a:spcBef>
                <a:spcPts val="0"/>
              </a:spcBef>
              <a:buClrTx/>
              <a:buSzTx/>
              <a:buNone/>
              <a:defRPr sz="5400">
                <a:solidFill>
                  <a:srgbClr val="D5D5D5"/>
                </a:solidFill>
                <a:latin typeface="Graphik Medium"/>
                <a:ea typeface="Graphik Medium"/>
                <a:cs typeface="Graphik Medium"/>
                <a:sym typeface="Graphik Medium"/>
              </a:defRPr>
            </a:lvl2pPr>
            <a:lvl3pPr marL="0" indent="914400" algn="ctr" defTabSz="825500">
              <a:spcBef>
                <a:spcPts val="0"/>
              </a:spcBef>
              <a:buClrTx/>
              <a:buSzTx/>
              <a:buNone/>
              <a:defRPr sz="5400">
                <a:solidFill>
                  <a:srgbClr val="D5D5D5"/>
                </a:solidFill>
                <a:latin typeface="Graphik Medium"/>
                <a:ea typeface="Graphik Medium"/>
                <a:cs typeface="Graphik Medium"/>
                <a:sym typeface="Graphik Medium"/>
              </a:defRPr>
            </a:lvl3pPr>
            <a:lvl4pPr marL="0" indent="1371600" algn="ctr" defTabSz="825500">
              <a:spcBef>
                <a:spcPts val="0"/>
              </a:spcBef>
              <a:buClrTx/>
              <a:buSzTx/>
              <a:buNone/>
              <a:defRPr sz="5400">
                <a:solidFill>
                  <a:srgbClr val="D5D5D5"/>
                </a:solidFill>
                <a:latin typeface="Graphik Medium"/>
                <a:ea typeface="Graphik Medium"/>
                <a:cs typeface="Graphik Medium"/>
                <a:sym typeface="Graphik Medium"/>
              </a:defRPr>
            </a:lvl4pPr>
            <a:lvl5pPr marL="0" indent="1828800" algn="ctr" defTabSz="825500">
              <a:spcBef>
                <a:spcPts val="0"/>
              </a:spcBef>
              <a:buClrTx/>
              <a:buSzTx/>
              <a:buNone/>
              <a:defRPr sz="5400">
                <a:solidFill>
                  <a:srgbClr val="D5D5D5"/>
                </a:solidFill>
                <a:latin typeface="Graphik Medium"/>
                <a:ea typeface="Graphik Medium"/>
                <a:cs typeface="Graphik Medium"/>
                <a:sym typeface="Graphik Medium"/>
              </a:defRPr>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xfrm>
            <a:off x="1270000" y="4269316"/>
            <a:ext cx="21844000" cy="8432801"/>
          </a:xfrm>
          <a:prstGeom prst="rect">
            <a:avLst/>
          </a:prstGeom>
        </p:spPr>
        <p:txBody>
          <a:bodyPr numCol="2" spcCol="109220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579215462_1440x2158.jpg"/>
          <p:cNvSpPr/>
          <p:nvPr>
            <p:ph type="pic" idx="21"/>
          </p:nvPr>
        </p:nvSpPr>
        <p:spPr>
          <a:xfrm>
            <a:off x="12204700" y="-2277533"/>
            <a:ext cx="12192000" cy="18271067"/>
          </a:xfrm>
          <a:prstGeom prst="rect">
            <a:avLst/>
          </a:prstGeom>
        </p:spPr>
        <p:txBody>
          <a:bodyPr lIns="91439" tIns="45719" rIns="91439" bIns="45719">
            <a:noAutofit/>
          </a:bodyPr>
          <a:lstStyle/>
          <a:p>
            <a:pPr/>
          </a:p>
        </p:txBody>
      </p:sp>
      <p:sp>
        <p:nvSpPr>
          <p:cNvPr id="61" name="Slide Title"/>
          <p:cNvSpPr txBox="1"/>
          <p:nvPr>
            <p:ph type="title" hasCustomPrompt="1"/>
          </p:nvPr>
        </p:nvSpPr>
        <p:spPr>
          <a:xfrm>
            <a:off x="1270000" y="838200"/>
            <a:ext cx="9652000" cy="1549400"/>
          </a:xfrm>
          <a:prstGeom prst="rect">
            <a:avLst/>
          </a:prstGeom>
        </p:spPr>
        <p:txBody>
          <a:bodyPr/>
          <a:lstStyle/>
          <a:p>
            <a:pPr/>
            <a:r>
              <a:t>Slide Title</a:t>
            </a:r>
          </a:p>
        </p:txBody>
      </p:sp>
      <p:sp>
        <p:nvSpPr>
          <p:cNvPr id="62" name="Body Level One…"/>
          <p:cNvSpPr txBox="1"/>
          <p:nvPr>
            <p:ph type="body" sz="half" idx="1" hasCustomPrompt="1"/>
          </p:nvPr>
        </p:nvSpPr>
        <p:spPr>
          <a:xfrm>
            <a:off x="1270000" y="4267200"/>
            <a:ext cx="9652000" cy="8432800"/>
          </a:xfrm>
          <a:prstGeom prst="rect">
            <a:avLst/>
          </a:prstGeom>
        </p:spPr>
        <p:txBody>
          <a:bodyPr/>
          <a:lstStyle/>
          <a:p>
            <a:pPr/>
            <a:r>
              <a:t>Slide bullet text</a:t>
            </a:r>
          </a:p>
          <a:p>
            <a:pPr lvl="1"/>
            <a:r>
              <a:t/>
            </a:r>
          </a:p>
          <a:p>
            <a:pPr lvl="2"/>
            <a:r>
              <a:t/>
            </a:r>
          </a:p>
          <a:p>
            <a:pPr lvl="3"/>
            <a:r>
              <a:t/>
            </a:r>
          </a:p>
          <a:p>
            <a:pPr lvl="4"/>
            <a:r>
              <a:t/>
            </a:r>
          </a:p>
        </p:txBody>
      </p:sp>
      <p:sp>
        <p:nvSpPr>
          <p:cNvPr id="63" name="Slide Subtitle"/>
          <p:cNvSpPr txBox="1"/>
          <p:nvPr>
            <p:ph type="body" sz="quarter" idx="22" hasCustomPrompt="1"/>
          </p:nvPr>
        </p:nvSpPr>
        <p:spPr>
          <a:xfrm>
            <a:off x="1270000" y="2133600"/>
            <a:ext cx="9652000" cy="10160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pPr/>
            <a:r>
              <a:t>Slide Subtitle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70000" y="3289300"/>
            <a:ext cx="21844000" cy="3873500"/>
          </a:xfrm>
          <a:prstGeom prst="rect">
            <a:avLst/>
          </a:prstGeom>
        </p:spPr>
        <p:txBody>
          <a:bodyPr/>
          <a:lstStyle>
            <a:lvl1pPr>
              <a:lnSpc>
                <a:spcPct val="90000"/>
              </a:lnSpc>
              <a:defRPr spc="-348" sz="11600">
                <a:gradFill flip="none" rotWithShape="1">
                  <a:gsLst>
                    <a:gs pos="0">
                      <a:srgbClr val="00FF00"/>
                    </a:gs>
                    <a:gs pos="100000">
                      <a:srgbClr val="007DFF"/>
                    </a:gs>
                  </a:gsLst>
                  <a:lin ang="3965999" scaled="0"/>
                </a:gradFill>
              </a:defRPr>
            </a:lvl1pPr>
          </a:lstStyle>
          <a:p>
            <a:pPr/>
            <a:r>
              <a:t>Section Title</a:t>
            </a:r>
          </a:p>
        </p:txBody>
      </p:sp>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prstGeom prst="rect">
            <a:avLst/>
          </a:prstGeom>
        </p:spPr>
        <p:txBody>
          <a:bodyPr/>
          <a:lstStyle/>
          <a:p>
            <a:pPr/>
            <a:r>
              <a:t>Slide Title</a:t>
            </a:r>
          </a:p>
        </p:txBody>
      </p:sp>
      <p:sp>
        <p:nvSpPr>
          <p:cNvPr id="80" name="Slide Subtitle"/>
          <p:cNvSpPr txBox="1"/>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70000" y="812800"/>
            <a:ext cx="21844000" cy="1562100"/>
          </a:xfrm>
          <a:prstGeom prst="rect">
            <a:avLst/>
          </a:prstGeom>
        </p:spPr>
        <p:txBody>
          <a:bodyPr/>
          <a:lstStyle/>
          <a:p>
            <a:pPr/>
            <a:r>
              <a:t>Agenda Title</a:t>
            </a:r>
          </a:p>
        </p:txBody>
      </p:sp>
      <p:sp>
        <p:nvSpPr>
          <p:cNvPr id="89" name="Agenda Subtitle"/>
          <p:cNvSpPr txBox="1"/>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buClrTx/>
              <a:buSzTx/>
              <a:buNone/>
              <a:defRPr spc="-55" sz="5500"/>
            </a:lvl1pPr>
            <a:lvl2pPr marL="0" indent="457200" defTabSz="825500">
              <a:buClrTx/>
              <a:buSzTx/>
              <a:buNone/>
              <a:defRPr spc="-55" sz="5500"/>
            </a:lvl2pPr>
            <a:lvl3pPr marL="0" indent="914400" defTabSz="825500">
              <a:buClrTx/>
              <a:buSzTx/>
              <a:buNone/>
              <a:defRPr spc="-55" sz="5500"/>
            </a:lvl3pPr>
            <a:lvl4pPr marL="0" indent="1371600" defTabSz="825500">
              <a:buClrTx/>
              <a:buSzTx/>
              <a:buNone/>
              <a:defRPr spc="-55" sz="5500"/>
            </a:lvl4pPr>
            <a:lvl5pPr marL="0" indent="1828800" defTabSz="825500">
              <a:buClrTx/>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gradFill flip="none" rotWithShape="1">
          <a:gsLst>
            <a:gs pos="0">
              <a:srgbClr val="000000"/>
            </a:gs>
            <a:gs pos="100000">
              <a:srgbClr val="3B3B3B"/>
            </a:gs>
          </a:gsLst>
          <a:lin ang="5400000" scaled="0"/>
        </a:gra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70000" y="812800"/>
            <a:ext cx="21844000" cy="15574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Slide Title</a:t>
            </a:r>
          </a:p>
        </p:txBody>
      </p:sp>
      <p:sp>
        <p:nvSpPr>
          <p:cNvPr id="3" name="Body Level One…"/>
          <p:cNvSpPr txBox="1"/>
          <p:nvPr>
            <p:ph type="body" idx="1" hasCustomPrompt="1"/>
          </p:nvPr>
        </p:nvSpPr>
        <p:spPr>
          <a:xfrm>
            <a:off x="1270000" y="4267200"/>
            <a:ext cx="21844000" cy="8432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1977623" y="13081000"/>
            <a:ext cx="416053" cy="467107"/>
          </a:xfrm>
          <a:prstGeom prst="rect">
            <a:avLst/>
          </a:prstGeom>
          <a:ln w="12700">
            <a:miter lim="400000"/>
          </a:ln>
        </p:spPr>
        <p:txBody>
          <a:bodyPr wrap="none" lIns="50800" tIns="50800" rIns="50800" bIns="50800" anchor="b">
            <a:spAutoFit/>
          </a:bodyPr>
          <a:lstStyle>
            <a:lvl1pPr>
              <a:defRPr sz="2200">
                <a:solidFill>
                  <a:srgbClr val="FFFFFF"/>
                </a:solidFill>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9pPr>
    </p:titleStyle>
    <p:bodyStyle>
      <a:lvl1pPr marL="5588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1pPr>
      <a:lvl2pPr marL="11176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2pPr>
      <a:lvl3pPr marL="16764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3pPr>
      <a:lvl4pPr marL="22352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4pPr>
      <a:lvl5pPr marL="27940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5pPr>
      <a:lvl6pPr marL="33528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6pPr>
      <a:lvl7pPr marL="39116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7pPr>
      <a:lvl8pPr marL="44704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8pPr>
      <a:lvl9pPr marL="50292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1pPr>
      <a:lvl2pPr marL="0" marR="0" indent="4572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2pPr>
      <a:lvl3pPr marL="0" marR="0" indent="9144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3pPr>
      <a:lvl4pPr marL="0" marR="0" indent="13716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4pPr>
      <a:lvl5pPr marL="0" marR="0" indent="18288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5pPr>
      <a:lvl6pPr marL="0" marR="0" indent="22860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6pPr>
      <a:lvl7pPr marL="0" marR="0" indent="27432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7pPr>
      <a:lvl8pPr marL="0" marR="0" indent="32004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8pPr>
      <a:lvl9pPr marL="0" marR="0" indent="36576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3.png"/></Relationships>

</file>

<file path=ppt/slides/_rels/slide1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png"/></Relationships>

</file>

<file path=ppt/slides/_rels/slide1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s>

</file>

<file path=ppt/slides/_rels/slide1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png"/></Relationships>

</file>

<file path=ppt/slides/_rels/slide1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png"/></Relationships>

</file>

<file path=ppt/slides/_rels/slide1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5.png"/></Relationships>

</file>

<file path=ppt/slides/_rels/slide1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6.png"/></Relationships>

</file>

<file path=ppt/slides/_rels/slide11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2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7.png"/></Relationships>

</file>

<file path=ppt/slides/_rels/slide13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8.png"/></Relationships>

</file>

<file path=ppt/slides/_rels/slide13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tailwindcss.com/docs/installation" TargetMode="External"/></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image" Target="../media/image11.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 Id="rId3" Type="http://schemas.openxmlformats.org/officeDocument/2006/relationships/image" Target="../media/image16.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5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58.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etcomposer.org/doc/00-intro.md" TargetMode="External"/></Relationships>

</file>

<file path=ppt/slides/_rels/slide7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tutsforweb.com/installing-laravel-homestead-on-windows-step-by-step/" TargetMode="External"/></Relationships>

</file>

<file path=ppt/slides/_rels/slide8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8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8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Laravel"/>
          <p:cNvSpPr txBox="1"/>
          <p:nvPr>
            <p:ph type="ctrTitle"/>
          </p:nvPr>
        </p:nvSpPr>
        <p:spPr>
          <a:prstGeom prst="rect">
            <a:avLst/>
          </a:prstGeom>
        </p:spPr>
        <p:txBody>
          <a:bodyPr/>
          <a:lstStyle/>
          <a:p>
            <a:pPr/>
            <a:r>
              <a:t>Laravel</a:t>
            </a:r>
          </a:p>
        </p:txBody>
      </p:sp>
      <p:sp>
        <p:nvSpPr>
          <p:cNvPr id="152" name="Copyright 2022"/>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sz="1900"/>
            </a:lvl1pPr>
          </a:lstStyle>
          <a:p>
            <a:pPr/>
            <a:r>
              <a:t>Copyright 2022</a:t>
            </a:r>
          </a:p>
        </p:txBody>
      </p:sp>
      <p:sp>
        <p:nvSpPr>
          <p:cNvPr id="153" name="Beginner"/>
          <p:cNvSpPr txBox="1"/>
          <p:nvPr>
            <p:ph type="subTitle" sz="quarter" idx="1"/>
          </p:nvPr>
        </p:nvSpPr>
        <p:spPr>
          <a:prstGeom prst="rect">
            <a:avLst/>
          </a:prstGeom>
        </p:spPr>
        <p:txBody>
          <a:bodyPr/>
          <a:lstStyle/>
          <a:p>
            <a:pPr/>
            <a:r>
              <a:t>Beginner</a:t>
            </a:r>
          </a:p>
        </p:txBody>
      </p:sp>
      <p:sp>
        <p:nvSpPr>
          <p:cNvPr id="154" name="Caspian Consultancy &amp; Services"/>
          <p:cNvSpPr txBox="1"/>
          <p:nvPr/>
        </p:nvSpPr>
        <p:spPr>
          <a:xfrm>
            <a:off x="1270000" y="11675205"/>
            <a:ext cx="21844000" cy="6940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defRPr sz="3000">
                <a:solidFill>
                  <a:srgbClr val="D5D5D5"/>
                </a:solidFill>
                <a:latin typeface="Graphik Medium"/>
                <a:ea typeface="Graphik Medium"/>
                <a:cs typeface="Graphik Medium"/>
                <a:sym typeface="Graphik Medium"/>
              </a:defRPr>
            </a:lvl1pPr>
          </a:lstStyle>
          <a:p>
            <a:pPr/>
            <a:r>
              <a:t>Caspian Consultancy &amp; Services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Installation"/>
          <p:cNvSpPr txBox="1"/>
          <p:nvPr>
            <p:ph type="title"/>
          </p:nvPr>
        </p:nvSpPr>
        <p:spPr>
          <a:xfrm>
            <a:off x="1270000" y="792774"/>
            <a:ext cx="21844000" cy="1557438"/>
          </a:xfrm>
          <a:prstGeom prst="rect">
            <a:avLst/>
          </a:prstGeom>
        </p:spPr>
        <p:txBody>
          <a:bodyPr/>
          <a:lstStyle/>
          <a:p>
            <a:pPr/>
            <a:r>
              <a:t>Installation</a:t>
            </a:r>
          </a:p>
        </p:txBody>
      </p:sp>
      <p:sp>
        <p:nvSpPr>
          <p:cNvPr id="189" name="Option 3: Using Docke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Option 3: Using Docker</a:t>
            </a:r>
          </a:p>
        </p:txBody>
      </p:sp>
      <p:pic>
        <p:nvPicPr>
          <p:cNvPr id="190" name="Screenshot 2021-09-12 at 10.38.57 PM.png" descr="Screenshot 2021-09-12 at 10.38.57 PM.png"/>
          <p:cNvPicPr>
            <a:picLocks noChangeAspect="1"/>
          </p:cNvPicPr>
          <p:nvPr/>
        </p:nvPicPr>
        <p:blipFill>
          <a:blip r:embed="rId2">
            <a:extLst/>
          </a:blip>
          <a:stretch>
            <a:fillRect/>
          </a:stretch>
        </p:blipFill>
        <p:spPr>
          <a:xfrm>
            <a:off x="4918030" y="3571784"/>
            <a:ext cx="14547940" cy="9831967"/>
          </a:xfrm>
          <a:prstGeom prst="rect">
            <a:avLst/>
          </a:prstGeom>
          <a:ln w="12700">
            <a:miter lim="400000"/>
          </a:ln>
        </p:spPr>
      </p:pic>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0" name="CMS Role &amp; Permission"/>
          <p:cNvSpPr txBox="1"/>
          <p:nvPr>
            <p:ph type="title"/>
          </p:nvPr>
        </p:nvSpPr>
        <p:spPr>
          <a:xfrm>
            <a:off x="1270000" y="792774"/>
            <a:ext cx="21844000" cy="1557438"/>
          </a:xfrm>
          <a:prstGeom prst="rect">
            <a:avLst/>
          </a:prstGeom>
        </p:spPr>
        <p:txBody>
          <a:bodyPr/>
          <a:lstStyle/>
          <a:p>
            <a:pPr/>
            <a:r>
              <a:t>CMS Role &amp; Permission</a:t>
            </a:r>
          </a:p>
        </p:txBody>
      </p:sp>
      <p:sp>
        <p:nvSpPr>
          <p:cNvPr id="561" name="Step 4"/>
          <p:cNvSpPr txBox="1"/>
          <p:nvPr>
            <p:ph type="body" idx="21"/>
          </p:nvPr>
        </p:nvSpPr>
        <p:spPr>
          <a:xfrm>
            <a:off x="1270000" y="2133322"/>
            <a:ext cx="21844000" cy="1016001"/>
          </a:xfrm>
          <a:prstGeom prst="rect">
            <a:avLst/>
          </a:prstGeom>
          <a:extLst>
            <a:ext uri="{C572A759-6A51-4108-AA02-DFA0A04FC94B}">
              <ma14:wrappingTextBoxFlag xmlns:ma14="http://schemas.microsoft.com/office/mac/drawingml/2011/main" val="1"/>
            </a:ext>
          </a:extLst>
        </p:spPr>
        <p:txBody>
          <a:bodyPr/>
          <a:lstStyle/>
          <a:p>
            <a:pPr/>
            <a:r>
              <a:t>Step 4</a:t>
            </a:r>
          </a:p>
        </p:txBody>
      </p:sp>
      <p:sp>
        <p:nvSpPr>
          <p:cNvPr id="562" name="Add Routes:…"/>
          <p:cNvSpPr txBox="1"/>
          <p:nvPr>
            <p:ph type="body" idx="1"/>
          </p:nvPr>
        </p:nvSpPr>
        <p:spPr>
          <a:xfrm>
            <a:off x="1270000" y="3086100"/>
            <a:ext cx="22360761" cy="10312218"/>
          </a:xfrm>
          <a:prstGeom prst="rect">
            <a:avLst/>
          </a:prstGeom>
        </p:spPr>
        <p:txBody>
          <a:bodyPr/>
          <a:lstStyle/>
          <a:p>
            <a:pPr marL="0" indent="0">
              <a:buClrTx/>
              <a:buSzTx/>
              <a:buNone/>
            </a:pPr>
            <a:r>
              <a:t>Add Routes:</a:t>
            </a:r>
          </a:p>
          <a:p>
            <a:pPr marL="0" indent="0">
              <a:buClrTx/>
              <a:buSzTx/>
              <a:buNone/>
            </a:pPr>
            <a:r>
              <a:t>Auth::routes();</a:t>
            </a:r>
            <a:br/>
            <a:br/>
            <a:r>
              <a:t>Route::group(['middleware' =&gt; ['auth']], function() {</a:t>
            </a:r>
          </a:p>
          <a:p>
            <a:pPr marL="0" indent="0">
              <a:buClrTx/>
              <a:buSzTx/>
              <a:buNone/>
            </a:pPr>
            <a:r>
              <a:t>    Route::resource('roles', RoleController::class);</a:t>
            </a:r>
          </a:p>
          <a:p>
            <a:pPr marL="0" indent="0">
              <a:buClrTx/>
              <a:buSzTx/>
              <a:buNone/>
            </a:pPr>
            <a:r>
              <a:t>    Route::resource('users', UserController::class);</a:t>
            </a:r>
          </a:p>
          <a:p>
            <a:pPr marL="0" indent="0">
              <a:buClrTx/>
              <a:buSzTx/>
              <a:buNone/>
            </a:pPr>
            <a:r>
              <a:t>    Route::resource('products', ProductController::class);</a:t>
            </a:r>
          </a:p>
          <a:p>
            <a:pPr marL="0" indent="0">
              <a:buClrTx/>
              <a:buSzTx/>
              <a:buNone/>
            </a:pPr>
            <a:r>
              <a:t>});</a:t>
            </a:r>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4" name="CMS Role &amp; Permission"/>
          <p:cNvSpPr txBox="1"/>
          <p:nvPr>
            <p:ph type="title"/>
          </p:nvPr>
        </p:nvSpPr>
        <p:spPr>
          <a:xfrm>
            <a:off x="1270000" y="792774"/>
            <a:ext cx="21844000" cy="1557438"/>
          </a:xfrm>
          <a:prstGeom prst="rect">
            <a:avLst/>
          </a:prstGeom>
        </p:spPr>
        <p:txBody>
          <a:bodyPr/>
          <a:lstStyle/>
          <a:p>
            <a:pPr/>
            <a:r>
              <a:t>CMS Role &amp; Permission</a:t>
            </a:r>
          </a:p>
        </p:txBody>
      </p:sp>
      <p:sp>
        <p:nvSpPr>
          <p:cNvPr id="565" name="Step 5"/>
          <p:cNvSpPr txBox="1"/>
          <p:nvPr>
            <p:ph type="body" idx="21"/>
          </p:nvPr>
        </p:nvSpPr>
        <p:spPr>
          <a:xfrm>
            <a:off x="1270000" y="2133322"/>
            <a:ext cx="21844000" cy="1016001"/>
          </a:xfrm>
          <a:prstGeom prst="rect">
            <a:avLst/>
          </a:prstGeom>
          <a:extLst>
            <a:ext uri="{C572A759-6A51-4108-AA02-DFA0A04FC94B}">
              <ma14:wrappingTextBoxFlag xmlns:ma14="http://schemas.microsoft.com/office/mac/drawingml/2011/main" val="1"/>
            </a:ext>
          </a:extLst>
        </p:spPr>
        <p:txBody>
          <a:bodyPr/>
          <a:lstStyle/>
          <a:p>
            <a:pPr/>
            <a:r>
              <a:t>Step 5</a:t>
            </a:r>
          </a:p>
        </p:txBody>
      </p:sp>
      <p:sp>
        <p:nvSpPr>
          <p:cNvPr id="566" name="We will add additional controllers:…"/>
          <p:cNvSpPr txBox="1"/>
          <p:nvPr>
            <p:ph type="body" idx="1"/>
          </p:nvPr>
        </p:nvSpPr>
        <p:spPr>
          <a:xfrm>
            <a:off x="1270000" y="3086100"/>
            <a:ext cx="22360761" cy="10312218"/>
          </a:xfrm>
          <a:prstGeom prst="rect">
            <a:avLst/>
          </a:prstGeom>
        </p:spPr>
        <p:txBody>
          <a:bodyPr/>
          <a:lstStyle/>
          <a:p>
            <a:pPr marL="0" indent="0">
              <a:buClrTx/>
              <a:buSzTx/>
              <a:buNone/>
            </a:pPr>
            <a:r>
              <a:t>We will add additional controllers:</a:t>
            </a:r>
          </a:p>
          <a:p>
            <a:pPr/>
            <a:r>
              <a:t>ProductController (Done Already)</a:t>
            </a:r>
          </a:p>
          <a:p>
            <a:pPr/>
            <a:r>
              <a:t>UserController</a:t>
            </a:r>
            <a:br/>
            <a:r>
              <a:t>Terminal&gt;php artisan make:controller UserController </a:t>
            </a:r>
          </a:p>
          <a:p>
            <a:pPr/>
            <a:r>
              <a:t>RoleController</a:t>
            </a:r>
            <a:br/>
            <a:r>
              <a:t>Terminal&gt;php artisan make:controller RoleController </a:t>
            </a:r>
          </a:p>
          <a:p>
            <a:pPr/>
          </a:p>
          <a:p>
            <a:pPr marL="0" indent="0">
              <a:buClrTx/>
              <a:buSzTx/>
              <a:buNone/>
            </a:pPr>
          </a:p>
        </p:txBody>
      </p:sp>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8" name="CMS Role &amp; Permission"/>
          <p:cNvSpPr txBox="1"/>
          <p:nvPr>
            <p:ph type="title"/>
          </p:nvPr>
        </p:nvSpPr>
        <p:spPr>
          <a:xfrm>
            <a:off x="1270000" y="792774"/>
            <a:ext cx="21844000" cy="1557438"/>
          </a:xfrm>
          <a:prstGeom prst="rect">
            <a:avLst/>
          </a:prstGeom>
        </p:spPr>
        <p:txBody>
          <a:bodyPr/>
          <a:lstStyle/>
          <a:p>
            <a:pPr/>
            <a:r>
              <a:t>CMS Role &amp; Permission</a:t>
            </a:r>
          </a:p>
        </p:txBody>
      </p:sp>
      <p:sp>
        <p:nvSpPr>
          <p:cNvPr id="569" name="Step 5: UserController"/>
          <p:cNvSpPr txBox="1"/>
          <p:nvPr>
            <p:ph type="body" idx="21"/>
          </p:nvPr>
        </p:nvSpPr>
        <p:spPr>
          <a:xfrm>
            <a:off x="1270000" y="2133322"/>
            <a:ext cx="21844000" cy="1016001"/>
          </a:xfrm>
          <a:prstGeom prst="rect">
            <a:avLst/>
          </a:prstGeom>
          <a:extLst>
            <a:ext uri="{C572A759-6A51-4108-AA02-DFA0A04FC94B}">
              <ma14:wrappingTextBoxFlag xmlns:ma14="http://schemas.microsoft.com/office/mac/drawingml/2011/main" val="1"/>
            </a:ext>
          </a:extLst>
        </p:spPr>
        <p:txBody>
          <a:bodyPr/>
          <a:lstStyle/>
          <a:p>
            <a:pPr/>
            <a:r>
              <a:t>Step 5: UserController</a:t>
            </a:r>
          </a:p>
        </p:txBody>
      </p:sp>
      <p:sp>
        <p:nvSpPr>
          <p:cNvPr id="570" name="&lt;?php…"/>
          <p:cNvSpPr txBox="1"/>
          <p:nvPr>
            <p:ph type="body" idx="1"/>
          </p:nvPr>
        </p:nvSpPr>
        <p:spPr>
          <a:xfrm>
            <a:off x="1270000" y="3086100"/>
            <a:ext cx="22360761" cy="10312218"/>
          </a:xfrm>
          <a:prstGeom prst="rect">
            <a:avLst/>
          </a:prstGeom>
        </p:spPr>
        <p:txBody>
          <a:bodyPr/>
          <a:lstStyle/>
          <a:p>
            <a:pPr marL="0" indent="0" defTabSz="457200">
              <a:spcBef>
                <a:spcPts val="0"/>
              </a:spcBef>
              <a:buClrTx/>
              <a:buSzTx/>
              <a:buNone/>
              <a:defRPr sz="2700">
                <a:latin typeface="Menlo Regular"/>
                <a:ea typeface="Menlo Regular"/>
                <a:cs typeface="Menlo Regular"/>
                <a:sym typeface="Menlo Regular"/>
              </a:defRPr>
            </a:pPr>
            <a:r>
              <a:t>&lt;?php</a:t>
            </a:r>
          </a:p>
          <a:p>
            <a:pPr marL="0" indent="0" defTabSz="457200">
              <a:spcBef>
                <a:spcPts val="0"/>
              </a:spcBef>
              <a:buClrTx/>
              <a:buSzTx/>
              <a:buNone/>
              <a:defRPr sz="2700">
                <a:latin typeface="Menlo Regular"/>
                <a:ea typeface="Menlo Regular"/>
                <a:cs typeface="Menlo Regular"/>
                <a:sym typeface="Menlo Regular"/>
              </a:defRPr>
            </a:pPr>
            <a:r>
              <a:t>    </a:t>
            </a:r>
          </a:p>
          <a:p>
            <a:pPr marL="0" indent="0" defTabSz="457200">
              <a:spcBef>
                <a:spcPts val="0"/>
              </a:spcBef>
              <a:buClrTx/>
              <a:buSzTx/>
              <a:buNone/>
              <a:defRPr sz="2700">
                <a:latin typeface="Menlo Regular"/>
                <a:ea typeface="Menlo Regular"/>
                <a:cs typeface="Menlo Regular"/>
                <a:sym typeface="Menlo Regular"/>
              </a:defRPr>
            </a:pPr>
            <a:r>
              <a:t>namespace App\Http\Controllers;</a:t>
            </a:r>
          </a:p>
          <a:p>
            <a:pPr marL="0" indent="0" defTabSz="457200">
              <a:spcBef>
                <a:spcPts val="0"/>
              </a:spcBef>
              <a:buClrTx/>
              <a:buSzTx/>
              <a:buNone/>
              <a:defRPr sz="2700">
                <a:latin typeface="Menlo Regular"/>
                <a:ea typeface="Menlo Regular"/>
                <a:cs typeface="Menlo Regular"/>
                <a:sym typeface="Menlo Regular"/>
              </a:defRPr>
            </a:pPr>
            <a:r>
              <a:t>    </a:t>
            </a:r>
          </a:p>
          <a:p>
            <a:pPr marL="0" indent="0" defTabSz="457200">
              <a:spcBef>
                <a:spcPts val="0"/>
              </a:spcBef>
              <a:buClrTx/>
              <a:buSzTx/>
              <a:buNone/>
              <a:defRPr sz="2700">
                <a:latin typeface="Menlo Regular"/>
                <a:ea typeface="Menlo Regular"/>
                <a:cs typeface="Menlo Regular"/>
                <a:sym typeface="Menlo Regular"/>
              </a:defRPr>
            </a:pPr>
            <a:r>
              <a:t>use Illuminate\Http\Request;</a:t>
            </a:r>
          </a:p>
          <a:p>
            <a:pPr marL="0" indent="0" defTabSz="457200">
              <a:spcBef>
                <a:spcPts val="0"/>
              </a:spcBef>
              <a:buClrTx/>
              <a:buSzTx/>
              <a:buNone/>
              <a:defRPr sz="2700">
                <a:latin typeface="Menlo Regular"/>
                <a:ea typeface="Menlo Regular"/>
                <a:cs typeface="Menlo Regular"/>
                <a:sym typeface="Menlo Regular"/>
              </a:defRPr>
            </a:pPr>
            <a:r>
              <a:t>use App\Http\Controllers\Controller;</a:t>
            </a:r>
          </a:p>
          <a:p>
            <a:pPr marL="0" indent="0" defTabSz="457200">
              <a:spcBef>
                <a:spcPts val="0"/>
              </a:spcBef>
              <a:buClrTx/>
              <a:buSzTx/>
              <a:buNone/>
              <a:defRPr sz="2700">
                <a:latin typeface="Menlo Regular"/>
                <a:ea typeface="Menlo Regular"/>
                <a:cs typeface="Menlo Regular"/>
                <a:sym typeface="Menlo Regular"/>
              </a:defRPr>
            </a:pPr>
            <a:r>
              <a:t>use App\Models\User;</a:t>
            </a:r>
          </a:p>
          <a:p>
            <a:pPr marL="0" indent="0" defTabSz="457200">
              <a:spcBef>
                <a:spcPts val="0"/>
              </a:spcBef>
              <a:buClrTx/>
              <a:buSzTx/>
              <a:buNone/>
              <a:defRPr sz="2700">
                <a:latin typeface="Menlo Regular"/>
                <a:ea typeface="Menlo Regular"/>
                <a:cs typeface="Menlo Regular"/>
                <a:sym typeface="Menlo Regular"/>
              </a:defRPr>
            </a:pPr>
            <a:r>
              <a:t>use Spatie\Permission\Models\Role;</a:t>
            </a:r>
          </a:p>
          <a:p>
            <a:pPr marL="0" indent="0" defTabSz="457200">
              <a:spcBef>
                <a:spcPts val="0"/>
              </a:spcBef>
              <a:buClrTx/>
              <a:buSzTx/>
              <a:buNone/>
              <a:defRPr sz="2700">
                <a:latin typeface="Menlo Regular"/>
                <a:ea typeface="Menlo Regular"/>
                <a:cs typeface="Menlo Regular"/>
                <a:sym typeface="Menlo Regular"/>
              </a:defRPr>
            </a:pPr>
            <a:r>
              <a:t>use DB;</a:t>
            </a:r>
          </a:p>
          <a:p>
            <a:pPr marL="0" indent="0" defTabSz="457200">
              <a:spcBef>
                <a:spcPts val="0"/>
              </a:spcBef>
              <a:buClrTx/>
              <a:buSzTx/>
              <a:buNone/>
              <a:defRPr sz="2700">
                <a:latin typeface="Menlo Regular"/>
                <a:ea typeface="Menlo Regular"/>
                <a:cs typeface="Menlo Regular"/>
                <a:sym typeface="Menlo Regular"/>
              </a:defRPr>
            </a:pPr>
            <a:r>
              <a:t>use Hash;</a:t>
            </a:r>
          </a:p>
          <a:p>
            <a:pPr marL="0" indent="0" defTabSz="457200">
              <a:spcBef>
                <a:spcPts val="0"/>
              </a:spcBef>
              <a:buClrTx/>
              <a:buSzTx/>
              <a:buNone/>
              <a:defRPr sz="2700">
                <a:latin typeface="Menlo Regular"/>
                <a:ea typeface="Menlo Regular"/>
                <a:cs typeface="Menlo Regular"/>
                <a:sym typeface="Menlo Regular"/>
              </a:defRPr>
            </a:pPr>
            <a:r>
              <a:t>use Illuminate\Support\Arr;</a:t>
            </a:r>
          </a:p>
          <a:p>
            <a:pPr marL="0" indent="0" defTabSz="457200">
              <a:spcBef>
                <a:spcPts val="0"/>
              </a:spcBef>
              <a:buClrTx/>
              <a:buSzTx/>
              <a:buNone/>
              <a:defRPr sz="2700">
                <a:latin typeface="Menlo Regular"/>
                <a:ea typeface="Menlo Regular"/>
                <a:cs typeface="Menlo Regular"/>
                <a:sym typeface="Menlo Regular"/>
              </a:defRPr>
            </a:pPr>
            <a:r>
              <a:t>    </a:t>
            </a:r>
          </a:p>
          <a:p>
            <a:pPr marL="0" indent="0" defTabSz="457200">
              <a:spcBef>
                <a:spcPts val="0"/>
              </a:spcBef>
              <a:buClrTx/>
              <a:buSzTx/>
              <a:buNone/>
              <a:defRPr sz="2700">
                <a:latin typeface="Menlo Regular"/>
                <a:ea typeface="Menlo Regular"/>
                <a:cs typeface="Menlo Regular"/>
                <a:sym typeface="Menlo Regular"/>
              </a:defRPr>
            </a:pPr>
            <a:r>
              <a:t>class UserController extends Controller</a:t>
            </a:r>
          </a:p>
          <a:p>
            <a:pPr marL="0" indent="0" defTabSz="457200">
              <a:spcBef>
                <a:spcPts val="0"/>
              </a:spcBef>
              <a:buClrTx/>
              <a:buSzTx/>
              <a:buNone/>
              <a:defRPr sz="2700">
                <a:latin typeface="Menlo Regular"/>
                <a:ea typeface="Menlo Regular"/>
                <a:cs typeface="Menlo Regular"/>
                <a:sym typeface="Menlo Regular"/>
              </a:defRPr>
            </a:pPr>
            <a:r>
              <a:t>{</a:t>
            </a:r>
          </a:p>
          <a:p>
            <a:pPr marL="0" indent="0" defTabSz="457200">
              <a:spcBef>
                <a:spcPts val="0"/>
              </a:spcBef>
              <a:buClrTx/>
              <a:buSzTx/>
              <a:buNone/>
              <a:defRPr sz="2700">
                <a:latin typeface="Menlo Regular"/>
                <a:ea typeface="Menlo Regular"/>
                <a:cs typeface="Menlo Regular"/>
                <a:sym typeface="Menlo Regular"/>
              </a:defRPr>
            </a:pPr>
            <a:r>
              <a:t>    public function index(Request $request)</a:t>
            </a:r>
          </a:p>
          <a:p>
            <a:pPr lvl="2" marL="0" indent="914400" defTabSz="457200">
              <a:spcBef>
                <a:spcPts val="0"/>
              </a:spcBef>
              <a:buClrTx/>
              <a:buSzTx/>
              <a:buNone/>
              <a:defRPr sz="2700">
                <a:latin typeface="Menlo Regular"/>
                <a:ea typeface="Menlo Regular"/>
                <a:cs typeface="Menlo Regular"/>
                <a:sym typeface="Menlo Regular"/>
              </a:defRPr>
            </a:pPr>
            <a:r>
              <a:t>    {</a:t>
            </a:r>
          </a:p>
          <a:p>
            <a:pPr lvl="2" marL="0" indent="914400" defTabSz="457200">
              <a:spcBef>
                <a:spcPts val="0"/>
              </a:spcBef>
              <a:buClrTx/>
              <a:buSzTx/>
              <a:buNone/>
              <a:defRPr sz="2700">
                <a:latin typeface="Menlo Regular"/>
                <a:ea typeface="Menlo Regular"/>
                <a:cs typeface="Menlo Regular"/>
                <a:sym typeface="Menlo Regular"/>
              </a:defRPr>
            </a:pPr>
            <a:r>
              <a:t>        $data = User::orderBy('id','DESC')-&gt;paginate(5);</a:t>
            </a:r>
          </a:p>
          <a:p>
            <a:pPr lvl="2" marL="0" indent="914400" defTabSz="457200">
              <a:spcBef>
                <a:spcPts val="0"/>
              </a:spcBef>
              <a:buClrTx/>
              <a:buSzTx/>
              <a:buNone/>
              <a:defRPr sz="2700">
                <a:latin typeface="Menlo Regular"/>
                <a:ea typeface="Menlo Regular"/>
                <a:cs typeface="Menlo Regular"/>
                <a:sym typeface="Menlo Regular"/>
              </a:defRPr>
            </a:pPr>
            <a:r>
              <a:t>        return view('users.index',compact('data'))</a:t>
            </a:r>
          </a:p>
          <a:p>
            <a:pPr lvl="2" marL="0" indent="914400" defTabSz="457200">
              <a:spcBef>
                <a:spcPts val="0"/>
              </a:spcBef>
              <a:buClrTx/>
              <a:buSzTx/>
              <a:buNone/>
              <a:defRPr sz="2700">
                <a:latin typeface="Menlo Regular"/>
                <a:ea typeface="Menlo Regular"/>
                <a:cs typeface="Menlo Regular"/>
                <a:sym typeface="Menlo Regular"/>
              </a:defRPr>
            </a:pPr>
            <a:r>
              <a:t>            -&gt;with('i', ($request-&gt;input('page', 1) - 1) * 5);</a:t>
            </a:r>
          </a:p>
          <a:p>
            <a:pPr lvl="2" marL="0" indent="914400" defTabSz="457200">
              <a:spcBef>
                <a:spcPts val="0"/>
              </a:spcBef>
              <a:buClrTx/>
              <a:buSzTx/>
              <a:buNone/>
              <a:defRPr sz="2700">
                <a:latin typeface="Menlo Regular"/>
                <a:ea typeface="Menlo Regular"/>
                <a:cs typeface="Menlo Regular"/>
                <a:sym typeface="Menlo Regular"/>
              </a:defRPr>
            </a:pPr>
            <a:r>
              <a:t>    }</a:t>
            </a:r>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2" name="CMS Role &amp; Permission"/>
          <p:cNvSpPr txBox="1"/>
          <p:nvPr>
            <p:ph type="title"/>
          </p:nvPr>
        </p:nvSpPr>
        <p:spPr>
          <a:xfrm>
            <a:off x="1270000" y="792774"/>
            <a:ext cx="21844000" cy="1557438"/>
          </a:xfrm>
          <a:prstGeom prst="rect">
            <a:avLst/>
          </a:prstGeom>
        </p:spPr>
        <p:txBody>
          <a:bodyPr/>
          <a:lstStyle/>
          <a:p>
            <a:pPr/>
            <a:r>
              <a:t>CMS Role &amp; Permission</a:t>
            </a:r>
          </a:p>
        </p:txBody>
      </p:sp>
      <p:sp>
        <p:nvSpPr>
          <p:cNvPr id="573" name="Step 5: UserController"/>
          <p:cNvSpPr txBox="1"/>
          <p:nvPr>
            <p:ph type="body" idx="21"/>
          </p:nvPr>
        </p:nvSpPr>
        <p:spPr>
          <a:xfrm>
            <a:off x="1270000" y="2133322"/>
            <a:ext cx="21844000" cy="1016001"/>
          </a:xfrm>
          <a:prstGeom prst="rect">
            <a:avLst/>
          </a:prstGeom>
          <a:extLst>
            <a:ext uri="{C572A759-6A51-4108-AA02-DFA0A04FC94B}">
              <ma14:wrappingTextBoxFlag xmlns:ma14="http://schemas.microsoft.com/office/mac/drawingml/2011/main" val="1"/>
            </a:ext>
          </a:extLst>
        </p:spPr>
        <p:txBody>
          <a:bodyPr/>
          <a:lstStyle/>
          <a:p>
            <a:pPr/>
            <a:r>
              <a:t>Step 5: UserController</a:t>
            </a:r>
          </a:p>
        </p:txBody>
      </p:sp>
      <p:sp>
        <p:nvSpPr>
          <p:cNvPr id="574" name="public function create()…"/>
          <p:cNvSpPr txBox="1"/>
          <p:nvPr>
            <p:ph type="body" idx="1"/>
          </p:nvPr>
        </p:nvSpPr>
        <p:spPr>
          <a:xfrm>
            <a:off x="1270000" y="3086100"/>
            <a:ext cx="22360761" cy="10312218"/>
          </a:xfrm>
          <a:prstGeom prst="rect">
            <a:avLst/>
          </a:prstGeom>
        </p:spPr>
        <p:txBody>
          <a:bodyPr/>
          <a:lstStyle/>
          <a:p>
            <a:pPr marL="0" indent="0" defTabSz="457200">
              <a:spcBef>
                <a:spcPts val="0"/>
              </a:spcBef>
              <a:buClrTx/>
              <a:buSzTx/>
              <a:buNone/>
              <a:defRPr sz="2600">
                <a:latin typeface="Menlo Regular"/>
                <a:ea typeface="Menlo Regular"/>
                <a:cs typeface="Menlo Regular"/>
                <a:sym typeface="Menlo Regular"/>
              </a:defRPr>
            </a:pPr>
            <a:r>
              <a:t>public function create()</a:t>
            </a:r>
          </a:p>
          <a:p>
            <a:pPr marL="0" indent="0" defTabSz="457200">
              <a:spcBef>
                <a:spcPts val="0"/>
              </a:spcBef>
              <a:buClrTx/>
              <a:buSzTx/>
              <a:buNone/>
              <a:defRPr sz="2600">
                <a:latin typeface="Menlo Regular"/>
                <a:ea typeface="Menlo Regular"/>
                <a:cs typeface="Menlo Regular"/>
                <a:sym typeface="Menlo Regular"/>
              </a:defRPr>
            </a:pPr>
            <a:r>
              <a:t>    {</a:t>
            </a:r>
          </a:p>
          <a:p>
            <a:pPr marL="0" indent="0" defTabSz="457200">
              <a:spcBef>
                <a:spcPts val="0"/>
              </a:spcBef>
              <a:buClrTx/>
              <a:buSzTx/>
              <a:buNone/>
              <a:defRPr sz="2600">
                <a:latin typeface="Menlo Regular"/>
                <a:ea typeface="Menlo Regular"/>
                <a:cs typeface="Menlo Regular"/>
                <a:sym typeface="Menlo Regular"/>
              </a:defRPr>
            </a:pPr>
            <a:r>
              <a:t>        $roles = Role::pluck('name','name')-&gt;all();</a:t>
            </a:r>
          </a:p>
          <a:p>
            <a:pPr marL="0" indent="0" defTabSz="457200">
              <a:spcBef>
                <a:spcPts val="0"/>
              </a:spcBef>
              <a:buClrTx/>
              <a:buSzTx/>
              <a:buNone/>
              <a:defRPr sz="2600">
                <a:latin typeface="Menlo Regular"/>
                <a:ea typeface="Menlo Regular"/>
                <a:cs typeface="Menlo Regular"/>
                <a:sym typeface="Menlo Regular"/>
              </a:defRPr>
            </a:pPr>
            <a:r>
              <a:t>        return view('users.create',compact('roles'));</a:t>
            </a:r>
          </a:p>
          <a:p>
            <a:pPr marL="0" indent="0" defTabSz="457200">
              <a:spcBef>
                <a:spcPts val="0"/>
              </a:spcBef>
              <a:buClrTx/>
              <a:buSzTx/>
              <a:buNone/>
              <a:defRPr sz="2600">
                <a:latin typeface="Menlo Regular"/>
                <a:ea typeface="Menlo Regular"/>
                <a:cs typeface="Menlo Regular"/>
                <a:sym typeface="Menlo Regular"/>
              </a:defRPr>
            </a:pPr>
            <a:r>
              <a:t>    }</a:t>
            </a:r>
          </a:p>
          <a:p>
            <a:pPr marL="0" indent="0" defTabSz="457200">
              <a:spcBef>
                <a:spcPts val="0"/>
              </a:spcBef>
              <a:buClrTx/>
              <a:buSzTx/>
              <a:buNone/>
              <a:defRPr sz="2600">
                <a:latin typeface="Menlo Regular"/>
                <a:ea typeface="Menlo Regular"/>
                <a:cs typeface="Menlo Regular"/>
                <a:sym typeface="Menlo Regular"/>
              </a:defRPr>
            </a:pPr>
          </a:p>
          <a:p>
            <a:pPr marL="0" indent="0" defTabSz="457200">
              <a:spcBef>
                <a:spcPts val="0"/>
              </a:spcBef>
              <a:buClrTx/>
              <a:buSzTx/>
              <a:buNone/>
              <a:defRPr sz="2600">
                <a:latin typeface="Menlo Regular"/>
                <a:ea typeface="Menlo Regular"/>
                <a:cs typeface="Menlo Regular"/>
                <a:sym typeface="Menlo Regular"/>
              </a:defRPr>
            </a:pPr>
          </a:p>
          <a:p>
            <a:pPr marL="0" indent="0" defTabSz="457200">
              <a:spcBef>
                <a:spcPts val="0"/>
              </a:spcBef>
              <a:buClrTx/>
              <a:buSzTx/>
              <a:buNone/>
              <a:defRPr sz="2600">
                <a:latin typeface="Menlo Regular"/>
                <a:ea typeface="Menlo Regular"/>
                <a:cs typeface="Menlo Regular"/>
                <a:sym typeface="Menlo Regular"/>
              </a:defRPr>
            </a:pPr>
            <a:r>
              <a:t>public function store(Request $request)</a:t>
            </a:r>
          </a:p>
          <a:p>
            <a:pPr marL="0" indent="0" defTabSz="457200">
              <a:spcBef>
                <a:spcPts val="0"/>
              </a:spcBef>
              <a:buClrTx/>
              <a:buSzTx/>
              <a:buNone/>
              <a:defRPr sz="2600">
                <a:latin typeface="Menlo Regular"/>
                <a:ea typeface="Menlo Regular"/>
                <a:cs typeface="Menlo Regular"/>
                <a:sym typeface="Menlo Regular"/>
              </a:defRPr>
            </a:pPr>
            <a:r>
              <a:t>    {</a:t>
            </a:r>
          </a:p>
          <a:p>
            <a:pPr marL="0" indent="0" defTabSz="457200">
              <a:spcBef>
                <a:spcPts val="0"/>
              </a:spcBef>
              <a:buClrTx/>
              <a:buSzTx/>
              <a:buNone/>
              <a:defRPr sz="2600">
                <a:latin typeface="Menlo Regular"/>
                <a:ea typeface="Menlo Regular"/>
                <a:cs typeface="Menlo Regular"/>
                <a:sym typeface="Menlo Regular"/>
              </a:defRPr>
            </a:pPr>
            <a:r>
              <a:t>        $this-&gt;validate($request, [</a:t>
            </a:r>
          </a:p>
          <a:p>
            <a:pPr marL="0" indent="0" defTabSz="457200">
              <a:spcBef>
                <a:spcPts val="0"/>
              </a:spcBef>
              <a:buClrTx/>
              <a:buSzTx/>
              <a:buNone/>
              <a:defRPr sz="2600">
                <a:latin typeface="Menlo Regular"/>
                <a:ea typeface="Menlo Regular"/>
                <a:cs typeface="Menlo Regular"/>
                <a:sym typeface="Menlo Regular"/>
              </a:defRPr>
            </a:pPr>
            <a:r>
              <a:t>            'name' =&gt; 'required',</a:t>
            </a:r>
          </a:p>
          <a:p>
            <a:pPr marL="0" indent="0" defTabSz="457200">
              <a:spcBef>
                <a:spcPts val="0"/>
              </a:spcBef>
              <a:buClrTx/>
              <a:buSzTx/>
              <a:buNone/>
              <a:defRPr sz="2600">
                <a:latin typeface="Menlo Regular"/>
                <a:ea typeface="Menlo Regular"/>
                <a:cs typeface="Menlo Regular"/>
                <a:sym typeface="Menlo Regular"/>
              </a:defRPr>
            </a:pPr>
            <a:r>
              <a:t>            'email' =&gt; 'required|email|unique:users,email',</a:t>
            </a:r>
          </a:p>
          <a:p>
            <a:pPr marL="0" indent="0" defTabSz="457200">
              <a:spcBef>
                <a:spcPts val="0"/>
              </a:spcBef>
              <a:buClrTx/>
              <a:buSzTx/>
              <a:buNone/>
              <a:defRPr sz="2600">
                <a:latin typeface="Menlo Regular"/>
                <a:ea typeface="Menlo Regular"/>
                <a:cs typeface="Menlo Regular"/>
                <a:sym typeface="Menlo Regular"/>
              </a:defRPr>
            </a:pPr>
            <a:r>
              <a:t>            'password' =&gt; 'required|same:confirm-password',</a:t>
            </a:r>
          </a:p>
          <a:p>
            <a:pPr marL="0" indent="0" defTabSz="457200">
              <a:spcBef>
                <a:spcPts val="0"/>
              </a:spcBef>
              <a:buClrTx/>
              <a:buSzTx/>
              <a:buNone/>
              <a:defRPr sz="2600">
                <a:latin typeface="Menlo Regular"/>
                <a:ea typeface="Menlo Regular"/>
                <a:cs typeface="Menlo Regular"/>
                <a:sym typeface="Menlo Regular"/>
              </a:defRPr>
            </a:pPr>
            <a:r>
              <a:t>            'roles' =&gt; 'required'</a:t>
            </a:r>
          </a:p>
          <a:p>
            <a:pPr marL="0" indent="0" defTabSz="457200">
              <a:spcBef>
                <a:spcPts val="0"/>
              </a:spcBef>
              <a:buClrTx/>
              <a:buSzTx/>
              <a:buNone/>
              <a:defRPr sz="2600">
                <a:latin typeface="Menlo Regular"/>
                <a:ea typeface="Menlo Regular"/>
                <a:cs typeface="Menlo Regular"/>
                <a:sym typeface="Menlo Regular"/>
              </a:defRPr>
            </a:pPr>
            <a:r>
              <a:t>        ]);</a:t>
            </a:r>
          </a:p>
          <a:p>
            <a:pPr marL="0" indent="0" defTabSz="457200">
              <a:spcBef>
                <a:spcPts val="0"/>
              </a:spcBef>
              <a:buClrTx/>
              <a:buSzTx/>
              <a:buNone/>
              <a:defRPr sz="2600">
                <a:latin typeface="Menlo Regular"/>
                <a:ea typeface="Menlo Regular"/>
                <a:cs typeface="Menlo Regular"/>
                <a:sym typeface="Menlo Regular"/>
              </a:defRPr>
            </a:pPr>
            <a:r>
              <a:t>    </a:t>
            </a:r>
          </a:p>
          <a:p>
            <a:pPr marL="0" indent="0" defTabSz="457200">
              <a:spcBef>
                <a:spcPts val="0"/>
              </a:spcBef>
              <a:buClrTx/>
              <a:buSzTx/>
              <a:buNone/>
              <a:defRPr sz="2600">
                <a:latin typeface="Menlo Regular"/>
                <a:ea typeface="Menlo Regular"/>
                <a:cs typeface="Menlo Regular"/>
                <a:sym typeface="Menlo Regular"/>
              </a:defRPr>
            </a:pPr>
            <a:r>
              <a:t>        $input = $request-&gt;all();</a:t>
            </a:r>
          </a:p>
          <a:p>
            <a:pPr marL="0" indent="0" defTabSz="457200">
              <a:spcBef>
                <a:spcPts val="0"/>
              </a:spcBef>
              <a:buClrTx/>
              <a:buSzTx/>
              <a:buNone/>
              <a:defRPr sz="2600">
                <a:latin typeface="Menlo Regular"/>
                <a:ea typeface="Menlo Regular"/>
                <a:cs typeface="Menlo Regular"/>
                <a:sym typeface="Menlo Regular"/>
              </a:defRPr>
            </a:pPr>
            <a:r>
              <a:t>        $input['password'] = Hash::make($input['password']);</a:t>
            </a:r>
          </a:p>
          <a:p>
            <a:pPr marL="0" indent="0" defTabSz="457200">
              <a:spcBef>
                <a:spcPts val="0"/>
              </a:spcBef>
              <a:buClrTx/>
              <a:buSzTx/>
              <a:buNone/>
              <a:defRPr sz="2600">
                <a:latin typeface="Menlo Regular"/>
                <a:ea typeface="Menlo Regular"/>
                <a:cs typeface="Menlo Regular"/>
                <a:sym typeface="Menlo Regular"/>
              </a:defRPr>
            </a:pPr>
            <a:r>
              <a:t>    </a:t>
            </a:r>
          </a:p>
          <a:p>
            <a:pPr marL="0" indent="0" defTabSz="457200">
              <a:spcBef>
                <a:spcPts val="0"/>
              </a:spcBef>
              <a:buClrTx/>
              <a:buSzTx/>
              <a:buNone/>
              <a:defRPr sz="2600">
                <a:latin typeface="Menlo Regular"/>
                <a:ea typeface="Menlo Regular"/>
                <a:cs typeface="Menlo Regular"/>
                <a:sym typeface="Menlo Regular"/>
              </a:defRPr>
            </a:pPr>
            <a:r>
              <a:t>        $user = User::create($input);</a:t>
            </a:r>
          </a:p>
          <a:p>
            <a:pPr marL="0" indent="0" defTabSz="457200">
              <a:spcBef>
                <a:spcPts val="0"/>
              </a:spcBef>
              <a:buClrTx/>
              <a:buSzTx/>
              <a:buNone/>
              <a:defRPr sz="2600">
                <a:latin typeface="Menlo Regular"/>
                <a:ea typeface="Menlo Regular"/>
                <a:cs typeface="Menlo Regular"/>
                <a:sym typeface="Menlo Regular"/>
              </a:defRPr>
            </a:pPr>
            <a:r>
              <a:t>        $user-&gt;assignRole($request-&gt;input('roles'));</a:t>
            </a:r>
          </a:p>
          <a:p>
            <a:pPr marL="0" indent="0" defTabSz="457200">
              <a:spcBef>
                <a:spcPts val="0"/>
              </a:spcBef>
              <a:buClrTx/>
              <a:buSzTx/>
              <a:buNone/>
              <a:defRPr sz="2600">
                <a:latin typeface="Menlo Regular"/>
                <a:ea typeface="Menlo Regular"/>
                <a:cs typeface="Menlo Regular"/>
                <a:sym typeface="Menlo Regular"/>
              </a:defRPr>
            </a:pPr>
            <a:r>
              <a:t>    </a:t>
            </a:r>
          </a:p>
          <a:p>
            <a:pPr marL="0" indent="0" defTabSz="457200">
              <a:spcBef>
                <a:spcPts val="0"/>
              </a:spcBef>
              <a:buClrTx/>
              <a:buSzTx/>
              <a:buNone/>
              <a:defRPr sz="2600">
                <a:latin typeface="Menlo Regular"/>
                <a:ea typeface="Menlo Regular"/>
                <a:cs typeface="Menlo Regular"/>
                <a:sym typeface="Menlo Regular"/>
              </a:defRPr>
            </a:pPr>
            <a:r>
              <a:t>        return redirect()-&gt;route('users.index')</a:t>
            </a:r>
          </a:p>
          <a:p>
            <a:pPr marL="0" indent="0" defTabSz="457200">
              <a:spcBef>
                <a:spcPts val="0"/>
              </a:spcBef>
              <a:buClrTx/>
              <a:buSzTx/>
              <a:buNone/>
              <a:defRPr sz="2600">
                <a:latin typeface="Menlo Regular"/>
                <a:ea typeface="Menlo Regular"/>
                <a:cs typeface="Menlo Regular"/>
                <a:sym typeface="Menlo Regular"/>
              </a:defRPr>
            </a:pPr>
            <a:r>
              <a:t>                        -&gt;with('success','User created successfully');</a:t>
            </a:r>
          </a:p>
          <a:p>
            <a:pPr marL="0" indent="0" defTabSz="457200">
              <a:spcBef>
                <a:spcPts val="0"/>
              </a:spcBef>
              <a:buClrTx/>
              <a:buSzTx/>
              <a:buNone/>
              <a:defRPr sz="2600">
                <a:latin typeface="Menlo Regular"/>
                <a:ea typeface="Menlo Regular"/>
                <a:cs typeface="Menlo Regular"/>
                <a:sym typeface="Menlo Regular"/>
              </a:defRPr>
            </a:pPr>
            <a:r>
              <a:t>    }</a:t>
            </a:r>
          </a:p>
        </p:txBody>
      </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6" name="CMS Role &amp; Permission"/>
          <p:cNvSpPr txBox="1"/>
          <p:nvPr>
            <p:ph type="title"/>
          </p:nvPr>
        </p:nvSpPr>
        <p:spPr>
          <a:xfrm>
            <a:off x="1270000" y="792774"/>
            <a:ext cx="21844000" cy="1557438"/>
          </a:xfrm>
          <a:prstGeom prst="rect">
            <a:avLst/>
          </a:prstGeom>
        </p:spPr>
        <p:txBody>
          <a:bodyPr/>
          <a:lstStyle/>
          <a:p>
            <a:pPr/>
            <a:r>
              <a:t>CMS Role &amp; Permission</a:t>
            </a:r>
          </a:p>
        </p:txBody>
      </p:sp>
      <p:sp>
        <p:nvSpPr>
          <p:cNvPr id="577" name="Step 5: UserController"/>
          <p:cNvSpPr txBox="1"/>
          <p:nvPr>
            <p:ph type="body" idx="21"/>
          </p:nvPr>
        </p:nvSpPr>
        <p:spPr>
          <a:xfrm>
            <a:off x="1270000" y="2133322"/>
            <a:ext cx="21844000" cy="1016001"/>
          </a:xfrm>
          <a:prstGeom prst="rect">
            <a:avLst/>
          </a:prstGeom>
          <a:extLst>
            <a:ext uri="{C572A759-6A51-4108-AA02-DFA0A04FC94B}">
              <ma14:wrappingTextBoxFlag xmlns:ma14="http://schemas.microsoft.com/office/mac/drawingml/2011/main" val="1"/>
            </a:ext>
          </a:extLst>
        </p:spPr>
        <p:txBody>
          <a:bodyPr/>
          <a:lstStyle/>
          <a:p>
            <a:pPr/>
            <a:r>
              <a:t>Step 5: UserController</a:t>
            </a:r>
          </a:p>
        </p:txBody>
      </p:sp>
      <p:sp>
        <p:nvSpPr>
          <p:cNvPr id="578" name="public function show($id)…"/>
          <p:cNvSpPr txBox="1"/>
          <p:nvPr>
            <p:ph type="body" idx="1"/>
          </p:nvPr>
        </p:nvSpPr>
        <p:spPr>
          <a:xfrm>
            <a:off x="1270000" y="3086100"/>
            <a:ext cx="22360761" cy="10312218"/>
          </a:xfrm>
          <a:prstGeom prst="rect">
            <a:avLst/>
          </a:prstGeom>
        </p:spPr>
        <p:txBody>
          <a:bodyPr/>
          <a:lstStyle/>
          <a:p>
            <a:pPr marL="0" indent="0" defTabSz="457200">
              <a:spcBef>
                <a:spcPts val="0"/>
              </a:spcBef>
              <a:buClrTx/>
              <a:buSzTx/>
              <a:buNone/>
              <a:defRPr sz="2600">
                <a:latin typeface="Menlo Regular"/>
                <a:ea typeface="Menlo Regular"/>
                <a:cs typeface="Menlo Regular"/>
                <a:sym typeface="Menlo Regular"/>
              </a:defRPr>
            </a:pPr>
            <a:r>
              <a:t>public function show($id)</a:t>
            </a:r>
          </a:p>
          <a:p>
            <a:pPr marL="0" indent="0" defTabSz="457200">
              <a:spcBef>
                <a:spcPts val="0"/>
              </a:spcBef>
              <a:buClrTx/>
              <a:buSzTx/>
              <a:buNone/>
              <a:defRPr sz="2600">
                <a:latin typeface="Menlo Regular"/>
                <a:ea typeface="Menlo Regular"/>
                <a:cs typeface="Menlo Regular"/>
                <a:sym typeface="Menlo Regular"/>
              </a:defRPr>
            </a:pPr>
            <a:r>
              <a:t>    {</a:t>
            </a:r>
          </a:p>
          <a:p>
            <a:pPr marL="0" indent="0" defTabSz="457200">
              <a:spcBef>
                <a:spcPts val="0"/>
              </a:spcBef>
              <a:buClrTx/>
              <a:buSzTx/>
              <a:buNone/>
              <a:defRPr sz="2600">
                <a:latin typeface="Menlo Regular"/>
                <a:ea typeface="Menlo Regular"/>
                <a:cs typeface="Menlo Regular"/>
                <a:sym typeface="Menlo Regular"/>
              </a:defRPr>
            </a:pPr>
            <a:r>
              <a:t>        $user = User::find($id);</a:t>
            </a:r>
          </a:p>
          <a:p>
            <a:pPr marL="0" indent="0" defTabSz="457200">
              <a:spcBef>
                <a:spcPts val="0"/>
              </a:spcBef>
              <a:buClrTx/>
              <a:buSzTx/>
              <a:buNone/>
              <a:defRPr sz="2600">
                <a:latin typeface="Menlo Regular"/>
                <a:ea typeface="Menlo Regular"/>
                <a:cs typeface="Menlo Regular"/>
                <a:sym typeface="Menlo Regular"/>
              </a:defRPr>
            </a:pPr>
            <a:r>
              <a:t>        return view('users.show',compact('user'));</a:t>
            </a:r>
          </a:p>
          <a:p>
            <a:pPr marL="0" indent="0" defTabSz="457200">
              <a:spcBef>
                <a:spcPts val="0"/>
              </a:spcBef>
              <a:buClrTx/>
              <a:buSzTx/>
              <a:buNone/>
              <a:defRPr sz="2600">
                <a:latin typeface="Menlo Regular"/>
                <a:ea typeface="Menlo Regular"/>
                <a:cs typeface="Menlo Regular"/>
                <a:sym typeface="Menlo Regular"/>
              </a:defRPr>
            </a:pPr>
            <a:r>
              <a:t>    }</a:t>
            </a:r>
          </a:p>
          <a:p>
            <a:pPr marL="0" indent="0" defTabSz="457200">
              <a:spcBef>
                <a:spcPts val="0"/>
              </a:spcBef>
              <a:buClrTx/>
              <a:buSzTx/>
              <a:buNone/>
              <a:defRPr sz="2600">
                <a:latin typeface="Menlo Regular"/>
                <a:ea typeface="Menlo Regular"/>
                <a:cs typeface="Menlo Regular"/>
                <a:sym typeface="Menlo Regular"/>
              </a:defRPr>
            </a:pPr>
            <a:r>
              <a:t>    </a:t>
            </a:r>
          </a:p>
          <a:p>
            <a:pPr marL="0" indent="0" defTabSz="457200">
              <a:spcBef>
                <a:spcPts val="0"/>
              </a:spcBef>
              <a:buClrTx/>
              <a:buSzTx/>
              <a:buNone/>
              <a:defRPr sz="2600">
                <a:latin typeface="Menlo Regular"/>
                <a:ea typeface="Menlo Regular"/>
                <a:cs typeface="Menlo Regular"/>
                <a:sym typeface="Menlo Regular"/>
              </a:defRPr>
            </a:pPr>
            <a:r>
              <a:t>   </a:t>
            </a:r>
          </a:p>
          <a:p>
            <a:pPr marL="0" indent="0" defTabSz="457200">
              <a:spcBef>
                <a:spcPts val="0"/>
              </a:spcBef>
              <a:buClrTx/>
              <a:buSzTx/>
              <a:buNone/>
              <a:defRPr sz="2600">
                <a:latin typeface="Menlo Regular"/>
                <a:ea typeface="Menlo Regular"/>
                <a:cs typeface="Menlo Regular"/>
                <a:sym typeface="Menlo Regular"/>
              </a:defRPr>
            </a:pPr>
            <a:r>
              <a:t>public function edit($id)</a:t>
            </a:r>
          </a:p>
          <a:p>
            <a:pPr marL="0" indent="0" defTabSz="457200">
              <a:spcBef>
                <a:spcPts val="0"/>
              </a:spcBef>
              <a:buClrTx/>
              <a:buSzTx/>
              <a:buNone/>
              <a:defRPr sz="2600">
                <a:latin typeface="Menlo Regular"/>
                <a:ea typeface="Menlo Regular"/>
                <a:cs typeface="Menlo Regular"/>
                <a:sym typeface="Menlo Regular"/>
              </a:defRPr>
            </a:pPr>
            <a:r>
              <a:t>    {</a:t>
            </a:r>
          </a:p>
          <a:p>
            <a:pPr marL="0" indent="0" defTabSz="457200">
              <a:spcBef>
                <a:spcPts val="0"/>
              </a:spcBef>
              <a:buClrTx/>
              <a:buSzTx/>
              <a:buNone/>
              <a:defRPr sz="2600">
                <a:latin typeface="Menlo Regular"/>
                <a:ea typeface="Menlo Regular"/>
                <a:cs typeface="Menlo Regular"/>
                <a:sym typeface="Menlo Regular"/>
              </a:defRPr>
            </a:pPr>
            <a:r>
              <a:t>        $user = User::find($id);</a:t>
            </a:r>
          </a:p>
          <a:p>
            <a:pPr marL="0" indent="0" defTabSz="457200">
              <a:spcBef>
                <a:spcPts val="0"/>
              </a:spcBef>
              <a:buClrTx/>
              <a:buSzTx/>
              <a:buNone/>
              <a:defRPr sz="2600">
                <a:latin typeface="Menlo Regular"/>
                <a:ea typeface="Menlo Regular"/>
                <a:cs typeface="Menlo Regular"/>
                <a:sym typeface="Menlo Regular"/>
              </a:defRPr>
            </a:pPr>
            <a:r>
              <a:t>        $roles = Role::pluck('name','name')-&gt;all();</a:t>
            </a:r>
          </a:p>
          <a:p>
            <a:pPr marL="0" indent="0" defTabSz="457200">
              <a:spcBef>
                <a:spcPts val="0"/>
              </a:spcBef>
              <a:buClrTx/>
              <a:buSzTx/>
              <a:buNone/>
              <a:defRPr sz="2600">
                <a:latin typeface="Menlo Regular"/>
                <a:ea typeface="Menlo Regular"/>
                <a:cs typeface="Menlo Regular"/>
                <a:sym typeface="Menlo Regular"/>
              </a:defRPr>
            </a:pPr>
            <a:r>
              <a:t>        $userRole = $user-&gt;roles-&gt;pluck('name','name')-&gt;all();</a:t>
            </a:r>
          </a:p>
          <a:p>
            <a:pPr marL="0" indent="0" defTabSz="457200">
              <a:spcBef>
                <a:spcPts val="0"/>
              </a:spcBef>
              <a:buClrTx/>
              <a:buSzTx/>
              <a:buNone/>
              <a:defRPr sz="2600">
                <a:latin typeface="Menlo Regular"/>
                <a:ea typeface="Menlo Regular"/>
                <a:cs typeface="Menlo Regular"/>
                <a:sym typeface="Menlo Regular"/>
              </a:defRPr>
            </a:pPr>
            <a:r>
              <a:t>    </a:t>
            </a:r>
          </a:p>
          <a:p>
            <a:pPr marL="0" indent="0" defTabSz="457200">
              <a:spcBef>
                <a:spcPts val="0"/>
              </a:spcBef>
              <a:buClrTx/>
              <a:buSzTx/>
              <a:buNone/>
              <a:defRPr sz="2600">
                <a:latin typeface="Menlo Regular"/>
                <a:ea typeface="Menlo Regular"/>
                <a:cs typeface="Menlo Regular"/>
                <a:sym typeface="Menlo Regular"/>
              </a:defRPr>
            </a:pPr>
            <a:r>
              <a:t>        return view('users.edit',compact('user','roles','userRole'));</a:t>
            </a:r>
          </a:p>
          <a:p>
            <a:pPr marL="0" indent="0" defTabSz="457200">
              <a:spcBef>
                <a:spcPts val="0"/>
              </a:spcBef>
              <a:buClrTx/>
              <a:buSzTx/>
              <a:buNone/>
              <a:defRPr sz="2600">
                <a:latin typeface="Menlo Regular"/>
                <a:ea typeface="Menlo Regular"/>
                <a:cs typeface="Menlo Regular"/>
                <a:sym typeface="Menlo Regular"/>
              </a:defRPr>
            </a:pPr>
            <a:r>
              <a:t>    }</a:t>
            </a: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0" name="CMS Role &amp; Permission"/>
          <p:cNvSpPr txBox="1"/>
          <p:nvPr>
            <p:ph type="title"/>
          </p:nvPr>
        </p:nvSpPr>
        <p:spPr>
          <a:xfrm>
            <a:off x="1270000" y="792774"/>
            <a:ext cx="21844000" cy="1557438"/>
          </a:xfrm>
          <a:prstGeom prst="rect">
            <a:avLst/>
          </a:prstGeom>
        </p:spPr>
        <p:txBody>
          <a:bodyPr/>
          <a:lstStyle/>
          <a:p>
            <a:pPr/>
            <a:r>
              <a:t>CMS Role &amp; Permission</a:t>
            </a:r>
          </a:p>
        </p:txBody>
      </p:sp>
      <p:sp>
        <p:nvSpPr>
          <p:cNvPr id="581" name="Step 5: UserController"/>
          <p:cNvSpPr txBox="1"/>
          <p:nvPr>
            <p:ph type="body" idx="21"/>
          </p:nvPr>
        </p:nvSpPr>
        <p:spPr>
          <a:xfrm>
            <a:off x="1270000" y="2133322"/>
            <a:ext cx="21844000" cy="1016001"/>
          </a:xfrm>
          <a:prstGeom prst="rect">
            <a:avLst/>
          </a:prstGeom>
          <a:extLst>
            <a:ext uri="{C572A759-6A51-4108-AA02-DFA0A04FC94B}">
              <ma14:wrappingTextBoxFlag xmlns:ma14="http://schemas.microsoft.com/office/mac/drawingml/2011/main" val="1"/>
            </a:ext>
          </a:extLst>
        </p:spPr>
        <p:txBody>
          <a:bodyPr/>
          <a:lstStyle/>
          <a:p>
            <a:pPr/>
            <a:r>
              <a:t>Step 5: UserController</a:t>
            </a:r>
          </a:p>
        </p:txBody>
      </p:sp>
      <p:sp>
        <p:nvSpPr>
          <p:cNvPr id="582" name="public function update(Request $request, $id)…"/>
          <p:cNvSpPr txBox="1"/>
          <p:nvPr>
            <p:ph type="body" idx="1"/>
          </p:nvPr>
        </p:nvSpPr>
        <p:spPr>
          <a:xfrm>
            <a:off x="1270000" y="3086100"/>
            <a:ext cx="22360761" cy="10312218"/>
          </a:xfrm>
          <a:prstGeom prst="rect">
            <a:avLst/>
          </a:prstGeom>
        </p:spPr>
        <p:txBody>
          <a:bodyPr/>
          <a:lstStyle/>
          <a:p>
            <a:pPr marL="0" indent="0" defTabSz="457200">
              <a:spcBef>
                <a:spcPts val="0"/>
              </a:spcBef>
              <a:buClrTx/>
              <a:buSzTx/>
              <a:buNone/>
              <a:defRPr sz="2600">
                <a:latin typeface="Menlo Regular"/>
                <a:ea typeface="Menlo Regular"/>
                <a:cs typeface="Menlo Regular"/>
                <a:sym typeface="Menlo Regular"/>
              </a:defRPr>
            </a:pPr>
            <a:r>
              <a:t>public function update(Request $request, $id)</a:t>
            </a:r>
          </a:p>
          <a:p>
            <a:pPr marL="0" indent="0" defTabSz="457200">
              <a:spcBef>
                <a:spcPts val="0"/>
              </a:spcBef>
              <a:buClrTx/>
              <a:buSzTx/>
              <a:buNone/>
              <a:defRPr sz="2600">
                <a:latin typeface="Menlo Regular"/>
                <a:ea typeface="Menlo Regular"/>
                <a:cs typeface="Menlo Regular"/>
                <a:sym typeface="Menlo Regular"/>
              </a:defRPr>
            </a:pPr>
            <a:r>
              <a:t>    {</a:t>
            </a:r>
          </a:p>
          <a:p>
            <a:pPr marL="0" indent="0" defTabSz="457200">
              <a:spcBef>
                <a:spcPts val="0"/>
              </a:spcBef>
              <a:buClrTx/>
              <a:buSzTx/>
              <a:buNone/>
              <a:defRPr sz="2600">
                <a:latin typeface="Menlo Regular"/>
                <a:ea typeface="Menlo Regular"/>
                <a:cs typeface="Menlo Regular"/>
                <a:sym typeface="Menlo Regular"/>
              </a:defRPr>
            </a:pPr>
            <a:r>
              <a:t>        $this-&gt;validate($request, [</a:t>
            </a:r>
          </a:p>
          <a:p>
            <a:pPr marL="0" indent="0" defTabSz="457200">
              <a:spcBef>
                <a:spcPts val="0"/>
              </a:spcBef>
              <a:buClrTx/>
              <a:buSzTx/>
              <a:buNone/>
              <a:defRPr sz="2600">
                <a:latin typeface="Menlo Regular"/>
                <a:ea typeface="Menlo Regular"/>
                <a:cs typeface="Menlo Regular"/>
                <a:sym typeface="Menlo Regular"/>
              </a:defRPr>
            </a:pPr>
            <a:r>
              <a:t>            'name' =&gt; 'required',</a:t>
            </a:r>
          </a:p>
          <a:p>
            <a:pPr marL="0" indent="0" defTabSz="457200">
              <a:spcBef>
                <a:spcPts val="0"/>
              </a:spcBef>
              <a:buClrTx/>
              <a:buSzTx/>
              <a:buNone/>
              <a:defRPr sz="2600">
                <a:latin typeface="Menlo Regular"/>
                <a:ea typeface="Menlo Regular"/>
                <a:cs typeface="Menlo Regular"/>
                <a:sym typeface="Menlo Regular"/>
              </a:defRPr>
            </a:pPr>
            <a:r>
              <a:t>            'email' =&gt; 'required|email|unique:users,email,'.$id,</a:t>
            </a:r>
          </a:p>
          <a:p>
            <a:pPr marL="0" indent="0" defTabSz="457200">
              <a:spcBef>
                <a:spcPts val="0"/>
              </a:spcBef>
              <a:buClrTx/>
              <a:buSzTx/>
              <a:buNone/>
              <a:defRPr sz="2600">
                <a:latin typeface="Menlo Regular"/>
                <a:ea typeface="Menlo Regular"/>
                <a:cs typeface="Menlo Regular"/>
                <a:sym typeface="Menlo Regular"/>
              </a:defRPr>
            </a:pPr>
            <a:r>
              <a:t>            'password' =&gt; 'same:confirm-password',</a:t>
            </a:r>
          </a:p>
          <a:p>
            <a:pPr marL="0" indent="0" defTabSz="457200">
              <a:spcBef>
                <a:spcPts val="0"/>
              </a:spcBef>
              <a:buClrTx/>
              <a:buSzTx/>
              <a:buNone/>
              <a:defRPr sz="2600">
                <a:latin typeface="Menlo Regular"/>
                <a:ea typeface="Menlo Regular"/>
                <a:cs typeface="Menlo Regular"/>
                <a:sym typeface="Menlo Regular"/>
              </a:defRPr>
            </a:pPr>
            <a:r>
              <a:t>            'roles' =&gt; 'required'</a:t>
            </a:r>
          </a:p>
          <a:p>
            <a:pPr marL="0" indent="0" defTabSz="457200">
              <a:spcBef>
                <a:spcPts val="0"/>
              </a:spcBef>
              <a:buClrTx/>
              <a:buSzTx/>
              <a:buNone/>
              <a:defRPr sz="2600">
                <a:latin typeface="Menlo Regular"/>
                <a:ea typeface="Menlo Regular"/>
                <a:cs typeface="Menlo Regular"/>
                <a:sym typeface="Menlo Regular"/>
              </a:defRPr>
            </a:pPr>
            <a:r>
              <a:t>        ]);</a:t>
            </a:r>
          </a:p>
          <a:p>
            <a:pPr marL="0" indent="0" defTabSz="457200">
              <a:spcBef>
                <a:spcPts val="0"/>
              </a:spcBef>
              <a:buClrTx/>
              <a:buSzTx/>
              <a:buNone/>
              <a:defRPr sz="2600">
                <a:latin typeface="Menlo Regular"/>
                <a:ea typeface="Menlo Regular"/>
                <a:cs typeface="Menlo Regular"/>
                <a:sym typeface="Menlo Regular"/>
              </a:defRPr>
            </a:pPr>
            <a:r>
              <a:t>    </a:t>
            </a:r>
          </a:p>
          <a:p>
            <a:pPr marL="0" indent="0" defTabSz="457200">
              <a:spcBef>
                <a:spcPts val="0"/>
              </a:spcBef>
              <a:buClrTx/>
              <a:buSzTx/>
              <a:buNone/>
              <a:defRPr sz="2600">
                <a:latin typeface="Menlo Regular"/>
                <a:ea typeface="Menlo Regular"/>
                <a:cs typeface="Menlo Regular"/>
                <a:sym typeface="Menlo Regular"/>
              </a:defRPr>
            </a:pPr>
            <a:r>
              <a:t>        $input = $request-&gt;all();</a:t>
            </a:r>
          </a:p>
          <a:p>
            <a:pPr marL="0" indent="0" defTabSz="457200">
              <a:spcBef>
                <a:spcPts val="0"/>
              </a:spcBef>
              <a:buClrTx/>
              <a:buSzTx/>
              <a:buNone/>
              <a:defRPr sz="2600">
                <a:latin typeface="Menlo Regular"/>
                <a:ea typeface="Menlo Regular"/>
                <a:cs typeface="Menlo Regular"/>
                <a:sym typeface="Menlo Regular"/>
              </a:defRPr>
            </a:pPr>
            <a:r>
              <a:t>        if(!empty($input['password'])){ </a:t>
            </a:r>
          </a:p>
          <a:p>
            <a:pPr marL="0" indent="0" defTabSz="457200">
              <a:spcBef>
                <a:spcPts val="0"/>
              </a:spcBef>
              <a:buClrTx/>
              <a:buSzTx/>
              <a:buNone/>
              <a:defRPr sz="2600">
                <a:latin typeface="Menlo Regular"/>
                <a:ea typeface="Menlo Regular"/>
                <a:cs typeface="Menlo Regular"/>
                <a:sym typeface="Menlo Regular"/>
              </a:defRPr>
            </a:pPr>
            <a:r>
              <a:t>            $input['password'] = Hash::make($input['password']);</a:t>
            </a:r>
          </a:p>
          <a:p>
            <a:pPr marL="0" indent="0" defTabSz="457200">
              <a:spcBef>
                <a:spcPts val="0"/>
              </a:spcBef>
              <a:buClrTx/>
              <a:buSzTx/>
              <a:buNone/>
              <a:defRPr sz="2600">
                <a:latin typeface="Menlo Regular"/>
                <a:ea typeface="Menlo Regular"/>
                <a:cs typeface="Menlo Regular"/>
                <a:sym typeface="Menlo Regular"/>
              </a:defRPr>
            </a:pPr>
            <a:r>
              <a:t>        }else{</a:t>
            </a:r>
          </a:p>
          <a:p>
            <a:pPr marL="0" indent="0" defTabSz="457200">
              <a:spcBef>
                <a:spcPts val="0"/>
              </a:spcBef>
              <a:buClrTx/>
              <a:buSzTx/>
              <a:buNone/>
              <a:defRPr sz="2600">
                <a:latin typeface="Menlo Regular"/>
                <a:ea typeface="Menlo Regular"/>
                <a:cs typeface="Menlo Regular"/>
                <a:sym typeface="Menlo Regular"/>
              </a:defRPr>
            </a:pPr>
            <a:r>
              <a:t>            $input = Arr::except($input,array('password'));    </a:t>
            </a:r>
          </a:p>
          <a:p>
            <a:pPr marL="0" indent="0" defTabSz="457200">
              <a:spcBef>
                <a:spcPts val="0"/>
              </a:spcBef>
              <a:buClrTx/>
              <a:buSzTx/>
              <a:buNone/>
              <a:defRPr sz="2600">
                <a:latin typeface="Menlo Regular"/>
                <a:ea typeface="Menlo Regular"/>
                <a:cs typeface="Menlo Regular"/>
                <a:sym typeface="Menlo Regular"/>
              </a:defRPr>
            </a:pPr>
            <a:r>
              <a:t>        }</a:t>
            </a:r>
          </a:p>
          <a:p>
            <a:pPr marL="0" indent="0" defTabSz="457200">
              <a:spcBef>
                <a:spcPts val="0"/>
              </a:spcBef>
              <a:buClrTx/>
              <a:buSzTx/>
              <a:buNone/>
              <a:defRPr sz="2600">
                <a:latin typeface="Menlo Regular"/>
                <a:ea typeface="Menlo Regular"/>
                <a:cs typeface="Menlo Regular"/>
                <a:sym typeface="Menlo Regular"/>
              </a:defRPr>
            </a:pPr>
            <a:r>
              <a:t>    </a:t>
            </a:r>
          </a:p>
          <a:p>
            <a:pPr marL="0" indent="0" defTabSz="457200">
              <a:spcBef>
                <a:spcPts val="0"/>
              </a:spcBef>
              <a:buClrTx/>
              <a:buSzTx/>
              <a:buNone/>
              <a:defRPr sz="2600">
                <a:latin typeface="Menlo Regular"/>
                <a:ea typeface="Menlo Regular"/>
                <a:cs typeface="Menlo Regular"/>
                <a:sym typeface="Menlo Regular"/>
              </a:defRPr>
            </a:pPr>
            <a:r>
              <a:t>        $user = User::find($id);</a:t>
            </a:r>
          </a:p>
          <a:p>
            <a:pPr marL="0" indent="0" defTabSz="457200">
              <a:spcBef>
                <a:spcPts val="0"/>
              </a:spcBef>
              <a:buClrTx/>
              <a:buSzTx/>
              <a:buNone/>
              <a:defRPr sz="2600">
                <a:latin typeface="Menlo Regular"/>
                <a:ea typeface="Menlo Regular"/>
                <a:cs typeface="Menlo Regular"/>
                <a:sym typeface="Menlo Regular"/>
              </a:defRPr>
            </a:pPr>
            <a:r>
              <a:t>        $user-&gt;update($input);</a:t>
            </a:r>
          </a:p>
          <a:p>
            <a:pPr marL="0" indent="0" defTabSz="457200">
              <a:spcBef>
                <a:spcPts val="0"/>
              </a:spcBef>
              <a:buClrTx/>
              <a:buSzTx/>
              <a:buNone/>
              <a:defRPr sz="2600">
                <a:latin typeface="Menlo Regular"/>
                <a:ea typeface="Menlo Regular"/>
                <a:cs typeface="Menlo Regular"/>
                <a:sym typeface="Menlo Regular"/>
              </a:defRPr>
            </a:pPr>
            <a:r>
              <a:t>        DB::table('model_has_roles')-&gt;where('model_id',$id)-&gt;delete();</a:t>
            </a:r>
          </a:p>
          <a:p>
            <a:pPr marL="0" indent="0" defTabSz="457200">
              <a:spcBef>
                <a:spcPts val="0"/>
              </a:spcBef>
              <a:buClrTx/>
              <a:buSzTx/>
              <a:buNone/>
              <a:defRPr sz="2600">
                <a:latin typeface="Menlo Regular"/>
                <a:ea typeface="Menlo Regular"/>
                <a:cs typeface="Menlo Regular"/>
                <a:sym typeface="Menlo Regular"/>
              </a:defRPr>
            </a:pPr>
            <a:r>
              <a:t>    </a:t>
            </a:r>
          </a:p>
          <a:p>
            <a:pPr marL="0" indent="0" defTabSz="457200">
              <a:spcBef>
                <a:spcPts val="0"/>
              </a:spcBef>
              <a:buClrTx/>
              <a:buSzTx/>
              <a:buNone/>
              <a:defRPr sz="2600">
                <a:latin typeface="Menlo Regular"/>
                <a:ea typeface="Menlo Regular"/>
                <a:cs typeface="Menlo Regular"/>
                <a:sym typeface="Menlo Regular"/>
              </a:defRPr>
            </a:pPr>
            <a:r>
              <a:t>        $user-&gt;assignRole($request-&gt;input('roles'));</a:t>
            </a:r>
          </a:p>
          <a:p>
            <a:pPr marL="0" indent="0" defTabSz="457200">
              <a:spcBef>
                <a:spcPts val="0"/>
              </a:spcBef>
              <a:buClrTx/>
              <a:buSzTx/>
              <a:buNone/>
              <a:defRPr sz="2600">
                <a:latin typeface="Menlo Regular"/>
                <a:ea typeface="Menlo Regular"/>
                <a:cs typeface="Menlo Regular"/>
                <a:sym typeface="Menlo Regular"/>
              </a:defRPr>
            </a:pPr>
            <a:r>
              <a:t>    </a:t>
            </a:r>
          </a:p>
          <a:p>
            <a:pPr marL="0" indent="0" defTabSz="457200">
              <a:spcBef>
                <a:spcPts val="0"/>
              </a:spcBef>
              <a:buClrTx/>
              <a:buSzTx/>
              <a:buNone/>
              <a:defRPr sz="2600">
                <a:latin typeface="Menlo Regular"/>
                <a:ea typeface="Menlo Regular"/>
                <a:cs typeface="Menlo Regular"/>
                <a:sym typeface="Menlo Regular"/>
              </a:defRPr>
            </a:pPr>
            <a:r>
              <a:t>        return redirect()-&gt;route('users.index')</a:t>
            </a:r>
          </a:p>
          <a:p>
            <a:pPr marL="0" indent="0" defTabSz="457200">
              <a:spcBef>
                <a:spcPts val="0"/>
              </a:spcBef>
              <a:buClrTx/>
              <a:buSzTx/>
              <a:buNone/>
              <a:defRPr sz="2600">
                <a:latin typeface="Menlo Regular"/>
                <a:ea typeface="Menlo Regular"/>
                <a:cs typeface="Menlo Regular"/>
                <a:sym typeface="Menlo Regular"/>
              </a:defRPr>
            </a:pPr>
            <a:r>
              <a:t>                        -&gt;with('success','User updated successfully');</a:t>
            </a:r>
          </a:p>
          <a:p>
            <a:pPr marL="0" indent="0" defTabSz="457200">
              <a:spcBef>
                <a:spcPts val="0"/>
              </a:spcBef>
              <a:buClrTx/>
              <a:buSzTx/>
              <a:buNone/>
              <a:defRPr sz="2600">
                <a:latin typeface="Menlo Regular"/>
                <a:ea typeface="Menlo Regular"/>
                <a:cs typeface="Menlo Regular"/>
                <a:sym typeface="Menlo Regular"/>
              </a:defRPr>
            </a:pPr>
            <a:r>
              <a:t>    }</a:t>
            </a:r>
          </a:p>
        </p:txBody>
      </p:sp>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4" name="CMS Role &amp; Permission"/>
          <p:cNvSpPr txBox="1"/>
          <p:nvPr>
            <p:ph type="title"/>
          </p:nvPr>
        </p:nvSpPr>
        <p:spPr>
          <a:xfrm>
            <a:off x="1270000" y="792774"/>
            <a:ext cx="21844000" cy="1557438"/>
          </a:xfrm>
          <a:prstGeom prst="rect">
            <a:avLst/>
          </a:prstGeom>
        </p:spPr>
        <p:txBody>
          <a:bodyPr/>
          <a:lstStyle/>
          <a:p>
            <a:pPr/>
            <a:r>
              <a:t>CMS Role &amp; Permission</a:t>
            </a:r>
          </a:p>
        </p:txBody>
      </p:sp>
      <p:sp>
        <p:nvSpPr>
          <p:cNvPr id="585" name="Step 5: UserController"/>
          <p:cNvSpPr txBox="1"/>
          <p:nvPr>
            <p:ph type="body" idx="21"/>
          </p:nvPr>
        </p:nvSpPr>
        <p:spPr>
          <a:xfrm>
            <a:off x="1270000" y="2133322"/>
            <a:ext cx="21844000" cy="1016001"/>
          </a:xfrm>
          <a:prstGeom prst="rect">
            <a:avLst/>
          </a:prstGeom>
          <a:extLst>
            <a:ext uri="{C572A759-6A51-4108-AA02-DFA0A04FC94B}">
              <ma14:wrappingTextBoxFlag xmlns:ma14="http://schemas.microsoft.com/office/mac/drawingml/2011/main" val="1"/>
            </a:ext>
          </a:extLst>
        </p:spPr>
        <p:txBody>
          <a:bodyPr/>
          <a:lstStyle/>
          <a:p>
            <a:pPr/>
            <a:r>
              <a:t>Step 5: UserController</a:t>
            </a:r>
          </a:p>
        </p:txBody>
      </p:sp>
      <p:sp>
        <p:nvSpPr>
          <p:cNvPr id="586" name="public function destroy($id)…"/>
          <p:cNvSpPr txBox="1"/>
          <p:nvPr>
            <p:ph type="body" idx="1"/>
          </p:nvPr>
        </p:nvSpPr>
        <p:spPr>
          <a:xfrm>
            <a:off x="1270000" y="3086100"/>
            <a:ext cx="22360761" cy="10312218"/>
          </a:xfrm>
          <a:prstGeom prst="rect">
            <a:avLst/>
          </a:prstGeom>
        </p:spPr>
        <p:txBody>
          <a:bodyPr/>
          <a:lstStyle/>
          <a:p>
            <a:pPr marL="0" indent="0" defTabSz="457200">
              <a:spcBef>
                <a:spcPts val="0"/>
              </a:spcBef>
              <a:buClrTx/>
              <a:buSzTx/>
              <a:buNone/>
              <a:defRPr sz="2600">
                <a:latin typeface="Menlo Regular"/>
                <a:ea typeface="Menlo Regular"/>
                <a:cs typeface="Menlo Regular"/>
                <a:sym typeface="Menlo Regular"/>
              </a:defRPr>
            </a:pPr>
            <a:r>
              <a:t>public function destroy($id)</a:t>
            </a:r>
          </a:p>
          <a:p>
            <a:pPr marL="0" indent="0" defTabSz="457200">
              <a:spcBef>
                <a:spcPts val="0"/>
              </a:spcBef>
              <a:buClrTx/>
              <a:buSzTx/>
              <a:buNone/>
              <a:defRPr sz="2600">
                <a:latin typeface="Menlo Regular"/>
                <a:ea typeface="Menlo Regular"/>
                <a:cs typeface="Menlo Regular"/>
                <a:sym typeface="Menlo Regular"/>
              </a:defRPr>
            </a:pPr>
            <a:r>
              <a:t>    {</a:t>
            </a:r>
          </a:p>
          <a:p>
            <a:pPr marL="0" indent="0" defTabSz="457200">
              <a:spcBef>
                <a:spcPts val="0"/>
              </a:spcBef>
              <a:buClrTx/>
              <a:buSzTx/>
              <a:buNone/>
              <a:defRPr sz="2600">
                <a:latin typeface="Menlo Regular"/>
                <a:ea typeface="Menlo Regular"/>
                <a:cs typeface="Menlo Regular"/>
                <a:sym typeface="Menlo Regular"/>
              </a:defRPr>
            </a:pPr>
            <a:r>
              <a:t>        User::find($id)-&gt;delete();</a:t>
            </a:r>
          </a:p>
          <a:p>
            <a:pPr marL="0" indent="0" defTabSz="457200">
              <a:spcBef>
                <a:spcPts val="0"/>
              </a:spcBef>
              <a:buClrTx/>
              <a:buSzTx/>
              <a:buNone/>
              <a:defRPr sz="2600">
                <a:latin typeface="Menlo Regular"/>
                <a:ea typeface="Menlo Regular"/>
                <a:cs typeface="Menlo Regular"/>
                <a:sym typeface="Menlo Regular"/>
              </a:defRPr>
            </a:pPr>
            <a:r>
              <a:t>        return redirect()-&gt;route('users.index')</a:t>
            </a:r>
          </a:p>
          <a:p>
            <a:pPr marL="0" indent="0" defTabSz="457200">
              <a:spcBef>
                <a:spcPts val="0"/>
              </a:spcBef>
              <a:buClrTx/>
              <a:buSzTx/>
              <a:buNone/>
              <a:defRPr sz="2600">
                <a:latin typeface="Menlo Regular"/>
                <a:ea typeface="Menlo Regular"/>
                <a:cs typeface="Menlo Regular"/>
                <a:sym typeface="Menlo Regular"/>
              </a:defRPr>
            </a:pPr>
            <a:r>
              <a:t>                        -&gt;with('success','User deleted successfully');</a:t>
            </a:r>
          </a:p>
          <a:p>
            <a:pPr marL="0" indent="0" defTabSz="457200">
              <a:spcBef>
                <a:spcPts val="0"/>
              </a:spcBef>
              <a:buClrTx/>
              <a:buSzTx/>
              <a:buNone/>
              <a:defRPr sz="2600">
                <a:latin typeface="Menlo Regular"/>
                <a:ea typeface="Menlo Regular"/>
                <a:cs typeface="Menlo Regular"/>
                <a:sym typeface="Menlo Regular"/>
              </a:defRPr>
            </a:pPr>
            <a:r>
              <a:t>    }</a:t>
            </a:r>
          </a:p>
          <a:p>
            <a:pPr marL="0" indent="0" defTabSz="457200">
              <a:spcBef>
                <a:spcPts val="0"/>
              </a:spcBef>
              <a:buClrTx/>
              <a:buSzTx/>
              <a:buNone/>
              <a:defRPr sz="2600">
                <a:latin typeface="Menlo Regular"/>
                <a:ea typeface="Menlo Regular"/>
                <a:cs typeface="Menlo Regular"/>
                <a:sym typeface="Menlo Regular"/>
              </a:defRPr>
            </a:pPr>
          </a:p>
          <a:p>
            <a:pPr marL="0" indent="0" defTabSz="457200">
              <a:spcBef>
                <a:spcPts val="0"/>
              </a:spcBef>
              <a:buClrTx/>
              <a:buSzTx/>
              <a:buNone/>
              <a:defRPr sz="2600">
                <a:latin typeface="Menlo Regular"/>
                <a:ea typeface="Menlo Regular"/>
                <a:cs typeface="Menlo Regular"/>
                <a:sym typeface="Menlo Regular"/>
              </a:defRPr>
            </a:pPr>
          </a:p>
          <a:p>
            <a:pPr marL="0" indent="0" defTabSz="457200">
              <a:spcBef>
                <a:spcPts val="0"/>
              </a:spcBef>
              <a:buClrTx/>
              <a:buSzTx/>
              <a:buNone/>
              <a:defRPr sz="2600">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8" name="CMS Role &amp; Permission"/>
          <p:cNvSpPr txBox="1"/>
          <p:nvPr>
            <p:ph type="title"/>
          </p:nvPr>
        </p:nvSpPr>
        <p:spPr>
          <a:xfrm>
            <a:off x="1270000" y="792774"/>
            <a:ext cx="21844000" cy="1557438"/>
          </a:xfrm>
          <a:prstGeom prst="rect">
            <a:avLst/>
          </a:prstGeom>
        </p:spPr>
        <p:txBody>
          <a:bodyPr/>
          <a:lstStyle/>
          <a:p>
            <a:pPr/>
            <a:r>
              <a:t>CMS Role &amp; Permission</a:t>
            </a:r>
          </a:p>
        </p:txBody>
      </p:sp>
      <p:sp>
        <p:nvSpPr>
          <p:cNvPr id="589" name="Step 6: ProductController"/>
          <p:cNvSpPr txBox="1"/>
          <p:nvPr>
            <p:ph type="body" idx="21"/>
          </p:nvPr>
        </p:nvSpPr>
        <p:spPr>
          <a:xfrm>
            <a:off x="1270000" y="2133322"/>
            <a:ext cx="21844000" cy="1016001"/>
          </a:xfrm>
          <a:prstGeom prst="rect">
            <a:avLst/>
          </a:prstGeom>
          <a:extLst>
            <a:ext uri="{C572A759-6A51-4108-AA02-DFA0A04FC94B}">
              <ma14:wrappingTextBoxFlag xmlns:ma14="http://schemas.microsoft.com/office/mac/drawingml/2011/main" val="1"/>
            </a:ext>
          </a:extLst>
        </p:spPr>
        <p:txBody>
          <a:bodyPr/>
          <a:lstStyle/>
          <a:p>
            <a:pPr/>
            <a:r>
              <a:t>Step 6: ProductController</a:t>
            </a:r>
          </a:p>
        </p:txBody>
      </p:sp>
      <p:sp>
        <p:nvSpPr>
          <p:cNvPr id="590" name="Add this to ProductController role and Permission:…"/>
          <p:cNvSpPr txBox="1"/>
          <p:nvPr>
            <p:ph type="body" idx="1"/>
          </p:nvPr>
        </p:nvSpPr>
        <p:spPr>
          <a:xfrm>
            <a:off x="1269999" y="3437163"/>
            <a:ext cx="22360762" cy="9961155"/>
          </a:xfrm>
          <a:prstGeom prst="rect">
            <a:avLst/>
          </a:prstGeom>
        </p:spPr>
        <p:txBody>
          <a:bodyPr/>
          <a:lstStyle/>
          <a:p>
            <a:pPr marL="0" indent="0" defTabSz="457200">
              <a:spcBef>
                <a:spcPts val="0"/>
              </a:spcBef>
              <a:buClrTx/>
              <a:buSzTx/>
              <a:buNone/>
              <a:defRPr sz="3500"/>
            </a:pPr>
            <a:r>
              <a:t>Add this to ProductController role and Permission:</a:t>
            </a:r>
          </a:p>
          <a:p>
            <a:pPr marL="0" indent="0" defTabSz="457200">
              <a:spcBef>
                <a:spcPts val="0"/>
              </a:spcBef>
              <a:buClrTx/>
              <a:buSzTx/>
              <a:buNone/>
              <a:defRPr sz="2600">
                <a:latin typeface="Menlo Regular"/>
                <a:ea typeface="Menlo Regular"/>
                <a:cs typeface="Menlo Regular"/>
                <a:sym typeface="Menlo Regular"/>
              </a:defRPr>
            </a:pPr>
          </a:p>
          <a:p>
            <a:pPr marL="0" indent="0" defTabSz="457200">
              <a:spcBef>
                <a:spcPts val="0"/>
              </a:spcBef>
              <a:buClrTx/>
              <a:buSzTx/>
              <a:buNone/>
              <a:defRPr sz="2600">
                <a:latin typeface="Menlo Regular"/>
                <a:ea typeface="Menlo Regular"/>
                <a:cs typeface="Menlo Regular"/>
                <a:sym typeface="Menlo Regular"/>
              </a:defRPr>
            </a:pPr>
          </a:p>
          <a:p>
            <a:pPr marL="0" indent="0" defTabSz="457200">
              <a:spcBef>
                <a:spcPts val="0"/>
              </a:spcBef>
              <a:buClrTx/>
              <a:buSzTx/>
              <a:buNone/>
              <a:defRPr sz="2600">
                <a:latin typeface="Menlo Regular"/>
                <a:ea typeface="Menlo Regular"/>
                <a:cs typeface="Menlo Regular"/>
                <a:sym typeface="Menlo Regular"/>
              </a:defRPr>
            </a:pPr>
            <a:r>
              <a:t>function __construct()</a:t>
            </a:r>
          </a:p>
          <a:p>
            <a:pPr marL="0" indent="0" defTabSz="457200">
              <a:spcBef>
                <a:spcPts val="0"/>
              </a:spcBef>
              <a:buClrTx/>
              <a:buSzTx/>
              <a:buNone/>
              <a:defRPr sz="2600">
                <a:latin typeface="Menlo Regular"/>
                <a:ea typeface="Menlo Regular"/>
                <a:cs typeface="Menlo Regular"/>
                <a:sym typeface="Menlo Regular"/>
              </a:defRPr>
            </a:pPr>
            <a:r>
              <a:t>    {</a:t>
            </a:r>
          </a:p>
          <a:p>
            <a:pPr marL="0" indent="0" defTabSz="457200">
              <a:spcBef>
                <a:spcPts val="0"/>
              </a:spcBef>
              <a:buClrTx/>
              <a:buSzTx/>
              <a:buNone/>
              <a:defRPr sz="2600">
                <a:latin typeface="Menlo Regular"/>
                <a:ea typeface="Menlo Regular"/>
                <a:cs typeface="Menlo Regular"/>
                <a:sym typeface="Menlo Regular"/>
              </a:defRPr>
            </a:pPr>
            <a:r>
              <a:t>         $this-&gt;middleware('permission:product-list|product-create|product-edit|product-delete', ['only' =&gt; ['index','show']]);</a:t>
            </a:r>
          </a:p>
          <a:p>
            <a:pPr marL="0" indent="0" defTabSz="457200">
              <a:spcBef>
                <a:spcPts val="0"/>
              </a:spcBef>
              <a:buClrTx/>
              <a:buSzTx/>
              <a:buNone/>
              <a:defRPr sz="2600">
                <a:latin typeface="Menlo Regular"/>
                <a:ea typeface="Menlo Regular"/>
                <a:cs typeface="Menlo Regular"/>
                <a:sym typeface="Menlo Regular"/>
              </a:defRPr>
            </a:pPr>
            <a:r>
              <a:t>         $this-&gt;middleware('permission:product-create', ['only' =&gt; ['create','store']]);</a:t>
            </a:r>
          </a:p>
          <a:p>
            <a:pPr marL="0" indent="0" defTabSz="457200">
              <a:spcBef>
                <a:spcPts val="0"/>
              </a:spcBef>
              <a:buClrTx/>
              <a:buSzTx/>
              <a:buNone/>
              <a:defRPr sz="2600">
                <a:latin typeface="Menlo Regular"/>
                <a:ea typeface="Menlo Regular"/>
                <a:cs typeface="Menlo Regular"/>
                <a:sym typeface="Menlo Regular"/>
              </a:defRPr>
            </a:pPr>
            <a:r>
              <a:t>         $this-&gt;middleware('permission:product-edit', ['only' =&gt; ['edit','update']]);</a:t>
            </a:r>
          </a:p>
          <a:p>
            <a:pPr marL="0" indent="0" defTabSz="457200">
              <a:spcBef>
                <a:spcPts val="0"/>
              </a:spcBef>
              <a:buClrTx/>
              <a:buSzTx/>
              <a:buNone/>
              <a:defRPr sz="2600">
                <a:latin typeface="Menlo Regular"/>
                <a:ea typeface="Menlo Regular"/>
                <a:cs typeface="Menlo Regular"/>
                <a:sym typeface="Menlo Regular"/>
              </a:defRPr>
            </a:pPr>
            <a:r>
              <a:t>         $this-&gt;middleware('permission:product-delete', ['only' =&gt; ['destroy']]);</a:t>
            </a:r>
          </a:p>
          <a:p>
            <a:pPr marL="0" indent="0" defTabSz="457200">
              <a:spcBef>
                <a:spcPts val="0"/>
              </a:spcBef>
              <a:buClrTx/>
              <a:buSzTx/>
              <a:buNone/>
              <a:defRPr sz="2600">
                <a:latin typeface="Menlo Regular"/>
                <a:ea typeface="Menlo Regular"/>
                <a:cs typeface="Menlo Regular"/>
                <a:sym typeface="Menlo Regular"/>
              </a:defRPr>
            </a:pPr>
            <a:r>
              <a:t>    }</a:t>
            </a:r>
          </a:p>
        </p:txBody>
      </p:sp>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2" name="CMS Role &amp; Permission"/>
          <p:cNvSpPr txBox="1"/>
          <p:nvPr>
            <p:ph type="title"/>
          </p:nvPr>
        </p:nvSpPr>
        <p:spPr>
          <a:xfrm>
            <a:off x="1270000" y="792774"/>
            <a:ext cx="21844000" cy="1557438"/>
          </a:xfrm>
          <a:prstGeom prst="rect">
            <a:avLst/>
          </a:prstGeom>
        </p:spPr>
        <p:txBody>
          <a:bodyPr/>
          <a:lstStyle/>
          <a:p>
            <a:pPr/>
            <a:r>
              <a:t>CMS Role &amp; Permission</a:t>
            </a:r>
          </a:p>
        </p:txBody>
      </p:sp>
      <p:sp>
        <p:nvSpPr>
          <p:cNvPr id="593" name="Step 7: RoleController"/>
          <p:cNvSpPr txBox="1"/>
          <p:nvPr>
            <p:ph type="body" idx="21"/>
          </p:nvPr>
        </p:nvSpPr>
        <p:spPr>
          <a:xfrm>
            <a:off x="1270000" y="2133322"/>
            <a:ext cx="21844000" cy="1016001"/>
          </a:xfrm>
          <a:prstGeom prst="rect">
            <a:avLst/>
          </a:prstGeom>
          <a:extLst>
            <a:ext uri="{C572A759-6A51-4108-AA02-DFA0A04FC94B}">
              <ma14:wrappingTextBoxFlag xmlns:ma14="http://schemas.microsoft.com/office/mac/drawingml/2011/main" val="1"/>
            </a:ext>
          </a:extLst>
        </p:spPr>
        <p:txBody>
          <a:bodyPr/>
          <a:lstStyle/>
          <a:p>
            <a:pPr/>
            <a:r>
              <a:t>Step 7: RoleController</a:t>
            </a:r>
          </a:p>
        </p:txBody>
      </p:sp>
      <p:sp>
        <p:nvSpPr>
          <p:cNvPr id="594" name="Add this to RoleController role and Permission:…"/>
          <p:cNvSpPr txBox="1"/>
          <p:nvPr>
            <p:ph type="body" idx="1"/>
          </p:nvPr>
        </p:nvSpPr>
        <p:spPr>
          <a:xfrm>
            <a:off x="1270000" y="3437163"/>
            <a:ext cx="22360761" cy="9961155"/>
          </a:xfrm>
          <a:prstGeom prst="rect">
            <a:avLst/>
          </a:prstGeom>
        </p:spPr>
        <p:txBody>
          <a:bodyPr/>
          <a:lstStyle/>
          <a:p>
            <a:pPr marL="0" indent="0" defTabSz="457200">
              <a:spcBef>
                <a:spcPts val="0"/>
              </a:spcBef>
              <a:buClrTx/>
              <a:buSzTx/>
              <a:buNone/>
              <a:defRPr sz="3500"/>
            </a:pPr>
            <a:r>
              <a:t>Add this to RoleController role and Permission:</a:t>
            </a:r>
          </a:p>
          <a:p>
            <a:pPr marL="0" indent="0" defTabSz="457200">
              <a:spcBef>
                <a:spcPts val="0"/>
              </a:spcBef>
              <a:buClrTx/>
              <a:buSzTx/>
              <a:buNone/>
              <a:defRPr sz="2600">
                <a:latin typeface="Menlo Regular"/>
                <a:ea typeface="Menlo Regular"/>
                <a:cs typeface="Menlo Regular"/>
                <a:sym typeface="Menlo Regular"/>
              </a:defRPr>
            </a:pPr>
          </a:p>
          <a:p>
            <a:pPr marL="0" indent="0" defTabSz="457200">
              <a:spcBef>
                <a:spcPts val="0"/>
              </a:spcBef>
              <a:buClrTx/>
              <a:buSzTx/>
              <a:buNone/>
              <a:defRPr sz="2600">
                <a:latin typeface="Menlo Regular"/>
                <a:ea typeface="Menlo Regular"/>
                <a:cs typeface="Menlo Regular"/>
                <a:sym typeface="Menlo Regular"/>
              </a:defRPr>
            </a:pPr>
          </a:p>
          <a:p>
            <a:pPr marL="0" indent="0" defTabSz="457200">
              <a:spcBef>
                <a:spcPts val="0"/>
              </a:spcBef>
              <a:buClrTx/>
              <a:buSzTx/>
              <a:buNone/>
              <a:defRPr sz="2600">
                <a:latin typeface="Menlo Regular"/>
                <a:ea typeface="Menlo Regular"/>
                <a:cs typeface="Menlo Regular"/>
                <a:sym typeface="Menlo Regular"/>
              </a:defRPr>
            </a:pPr>
            <a:r>
              <a:t>function __construct()</a:t>
            </a:r>
          </a:p>
          <a:p>
            <a:pPr marL="0" indent="0" defTabSz="457200">
              <a:spcBef>
                <a:spcPts val="0"/>
              </a:spcBef>
              <a:buClrTx/>
              <a:buSzTx/>
              <a:buNone/>
              <a:defRPr sz="2600">
                <a:latin typeface="Menlo Regular"/>
                <a:ea typeface="Menlo Regular"/>
                <a:cs typeface="Menlo Regular"/>
                <a:sym typeface="Menlo Regular"/>
              </a:defRPr>
            </a:pPr>
            <a:r>
              <a:t>    {</a:t>
            </a:r>
          </a:p>
          <a:p>
            <a:pPr marL="0" indent="0" defTabSz="457200">
              <a:spcBef>
                <a:spcPts val="0"/>
              </a:spcBef>
              <a:buClrTx/>
              <a:buSzTx/>
              <a:buNone/>
              <a:defRPr sz="2600">
                <a:latin typeface="Menlo Regular"/>
                <a:ea typeface="Menlo Regular"/>
                <a:cs typeface="Menlo Regular"/>
                <a:sym typeface="Menlo Regular"/>
              </a:defRPr>
            </a:pPr>
            <a:r>
              <a:t>         $this-&gt;middleware('permission:product-list|product-create|product-edit|product-delete', ['only' =&gt; ['index','show']]);</a:t>
            </a:r>
          </a:p>
          <a:p>
            <a:pPr marL="0" indent="0" defTabSz="457200">
              <a:spcBef>
                <a:spcPts val="0"/>
              </a:spcBef>
              <a:buClrTx/>
              <a:buSzTx/>
              <a:buNone/>
              <a:defRPr sz="2600">
                <a:latin typeface="Menlo Regular"/>
                <a:ea typeface="Menlo Regular"/>
                <a:cs typeface="Menlo Regular"/>
                <a:sym typeface="Menlo Regular"/>
              </a:defRPr>
            </a:pPr>
            <a:r>
              <a:t>         $this-&gt;middleware('permission:product-create', ['only' =&gt; ['create','store']]);</a:t>
            </a:r>
          </a:p>
          <a:p>
            <a:pPr marL="0" indent="0" defTabSz="457200">
              <a:spcBef>
                <a:spcPts val="0"/>
              </a:spcBef>
              <a:buClrTx/>
              <a:buSzTx/>
              <a:buNone/>
              <a:defRPr sz="2600">
                <a:latin typeface="Menlo Regular"/>
                <a:ea typeface="Menlo Regular"/>
                <a:cs typeface="Menlo Regular"/>
                <a:sym typeface="Menlo Regular"/>
              </a:defRPr>
            </a:pPr>
            <a:r>
              <a:t>         $this-&gt;middleware('permission:product-edit', ['only' =&gt; ['edit','update']]);</a:t>
            </a:r>
          </a:p>
          <a:p>
            <a:pPr marL="0" indent="0" defTabSz="457200">
              <a:spcBef>
                <a:spcPts val="0"/>
              </a:spcBef>
              <a:buClrTx/>
              <a:buSzTx/>
              <a:buNone/>
              <a:defRPr sz="2600">
                <a:latin typeface="Menlo Regular"/>
                <a:ea typeface="Menlo Regular"/>
                <a:cs typeface="Menlo Regular"/>
                <a:sym typeface="Menlo Regular"/>
              </a:defRPr>
            </a:pPr>
            <a:r>
              <a:t>         $this-&gt;middleware('permission:product-delete', ['only' =&gt; ['destroy']]);</a:t>
            </a:r>
          </a:p>
          <a:p>
            <a:pPr marL="0" indent="0" defTabSz="457200">
              <a:spcBef>
                <a:spcPts val="0"/>
              </a:spcBef>
              <a:buClrTx/>
              <a:buSzTx/>
              <a:buNone/>
              <a:defRPr sz="2600">
                <a:latin typeface="Menlo Regular"/>
                <a:ea typeface="Menlo Regular"/>
                <a:cs typeface="Menlo Regular"/>
                <a:sym typeface="Menlo Regular"/>
              </a:defRPr>
            </a:pPr>
            <a:r>
              <a:t>    }</a:t>
            </a:r>
          </a:p>
        </p:txBody>
      </p:sp>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6" name="CMS Role &amp; Permission"/>
          <p:cNvSpPr txBox="1"/>
          <p:nvPr>
            <p:ph type="title"/>
          </p:nvPr>
        </p:nvSpPr>
        <p:spPr>
          <a:xfrm>
            <a:off x="1270000" y="792774"/>
            <a:ext cx="21844000" cy="1557438"/>
          </a:xfrm>
          <a:prstGeom prst="rect">
            <a:avLst/>
          </a:prstGeom>
        </p:spPr>
        <p:txBody>
          <a:bodyPr/>
          <a:lstStyle/>
          <a:p>
            <a:pPr/>
            <a:r>
              <a:t>CMS Role &amp; Permission</a:t>
            </a:r>
          </a:p>
        </p:txBody>
      </p:sp>
      <p:sp>
        <p:nvSpPr>
          <p:cNvPr id="597" name="Step 8: RoleController"/>
          <p:cNvSpPr txBox="1"/>
          <p:nvPr>
            <p:ph type="body" idx="21"/>
          </p:nvPr>
        </p:nvSpPr>
        <p:spPr>
          <a:xfrm>
            <a:off x="1270000" y="2133322"/>
            <a:ext cx="21844000" cy="1016001"/>
          </a:xfrm>
          <a:prstGeom prst="rect">
            <a:avLst/>
          </a:prstGeom>
          <a:extLst>
            <a:ext uri="{C572A759-6A51-4108-AA02-DFA0A04FC94B}">
              <ma14:wrappingTextBoxFlag xmlns:ma14="http://schemas.microsoft.com/office/mac/drawingml/2011/main" val="1"/>
            </a:ext>
          </a:extLst>
        </p:spPr>
        <p:txBody>
          <a:bodyPr/>
          <a:lstStyle/>
          <a:p>
            <a:pPr/>
            <a:r>
              <a:t>Step 8: RoleController</a:t>
            </a:r>
          </a:p>
        </p:txBody>
      </p:sp>
      <p:pic>
        <p:nvPicPr>
          <p:cNvPr id="598" name="Screenshot 2022-06-08 at 11.07.35 PM.png" descr="Screenshot 2022-06-08 at 11.07.35 PM.png"/>
          <p:cNvPicPr>
            <a:picLocks noChangeAspect="1"/>
          </p:cNvPicPr>
          <p:nvPr/>
        </p:nvPicPr>
        <p:blipFill>
          <a:blip r:embed="rId2">
            <a:extLst/>
          </a:blip>
          <a:stretch>
            <a:fillRect/>
          </a:stretch>
        </p:blipFill>
        <p:spPr>
          <a:xfrm>
            <a:off x="959051" y="3470578"/>
            <a:ext cx="17515056" cy="906530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Installation"/>
          <p:cNvSpPr txBox="1"/>
          <p:nvPr>
            <p:ph type="title"/>
          </p:nvPr>
        </p:nvSpPr>
        <p:spPr>
          <a:xfrm>
            <a:off x="1270000" y="792774"/>
            <a:ext cx="21844000" cy="1557438"/>
          </a:xfrm>
          <a:prstGeom prst="rect">
            <a:avLst/>
          </a:prstGeom>
        </p:spPr>
        <p:txBody>
          <a:bodyPr/>
          <a:lstStyle/>
          <a:p>
            <a:pPr/>
            <a:r>
              <a:t>Installation</a:t>
            </a:r>
          </a:p>
        </p:txBody>
      </p:sp>
      <p:sp>
        <p:nvSpPr>
          <p:cNvPr id="193" name="Option 3: Installing phpMyAdmin in Docke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Option 3: Installing phpMyAdmin in Docker</a:t>
            </a:r>
          </a:p>
        </p:txBody>
      </p:sp>
      <p:pic>
        <p:nvPicPr>
          <p:cNvPr id="194" name="Screenshot 2021-09-12 at 10.31.57 PM.png" descr="Screenshot 2021-09-12 at 10.31.57 PM.png"/>
          <p:cNvPicPr>
            <a:picLocks noChangeAspect="1"/>
          </p:cNvPicPr>
          <p:nvPr/>
        </p:nvPicPr>
        <p:blipFill>
          <a:blip r:embed="rId2">
            <a:extLst/>
          </a:blip>
          <a:stretch>
            <a:fillRect/>
          </a:stretch>
        </p:blipFill>
        <p:spPr>
          <a:xfrm>
            <a:off x="934930" y="4663104"/>
            <a:ext cx="7306088" cy="7649327"/>
          </a:xfrm>
          <a:prstGeom prst="rect">
            <a:avLst/>
          </a:prstGeom>
          <a:ln w="12700">
            <a:miter lim="400000"/>
          </a:ln>
        </p:spPr>
      </p:pic>
      <p:grpSp>
        <p:nvGrpSpPr>
          <p:cNvPr id="197" name="Group"/>
          <p:cNvGrpSpPr/>
          <p:nvPr/>
        </p:nvGrpSpPr>
        <p:grpSpPr>
          <a:xfrm>
            <a:off x="3425380" y="4625638"/>
            <a:ext cx="17889669" cy="7147123"/>
            <a:chOff x="0" y="0"/>
            <a:chExt cx="17889666" cy="7147121"/>
          </a:xfrm>
        </p:grpSpPr>
        <p:pic>
          <p:nvPicPr>
            <p:cNvPr id="195" name="Screenshot 2021-09-12 at 10.32.25 PM.png" descr="Screenshot 2021-09-12 at 10.32.25 PM.png"/>
            <p:cNvPicPr>
              <a:picLocks noChangeAspect="1"/>
            </p:cNvPicPr>
            <p:nvPr/>
          </p:nvPicPr>
          <p:blipFill>
            <a:blip r:embed="rId3">
              <a:extLst/>
            </a:blip>
            <a:stretch>
              <a:fillRect/>
            </a:stretch>
          </p:blipFill>
          <p:spPr>
            <a:xfrm>
              <a:off x="6370772" y="1385"/>
              <a:ext cx="11518895" cy="6244983"/>
            </a:xfrm>
            <a:prstGeom prst="rect">
              <a:avLst/>
            </a:prstGeom>
            <a:ln w="12700" cap="flat">
              <a:noFill/>
              <a:miter lim="400000"/>
            </a:ln>
            <a:effectLst/>
          </p:spPr>
        </p:pic>
        <p:sp>
          <p:nvSpPr>
            <p:cNvPr id="196" name="Shape"/>
            <p:cNvSpPr/>
            <p:nvPr/>
          </p:nvSpPr>
          <p:spPr>
            <a:xfrm>
              <a:off x="0" y="0"/>
              <a:ext cx="6377302" cy="71471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28" y="14249"/>
                  </a:lnTo>
                  <a:lnTo>
                    <a:pt x="0" y="21600"/>
                  </a:lnTo>
                  <a:lnTo>
                    <a:pt x="21554" y="18862"/>
                  </a:lnTo>
                  <a:lnTo>
                    <a:pt x="21600" y="0"/>
                  </a:lnTo>
                  <a:close/>
                </a:path>
              </a:pathLst>
            </a:custGeom>
            <a:gradFill flip="none" rotWithShape="1">
              <a:gsLst>
                <a:gs pos="0">
                  <a:srgbClr val="1E1E1E"/>
                </a:gs>
                <a:gs pos="100000">
                  <a:srgbClr val="3B3B3B">
                    <a:alpha val="0"/>
                  </a:srgbClr>
                </a:gs>
              </a:gsLst>
              <a:lin ang="10391382" scaled="0"/>
            </a:gradFill>
            <a:ln w="12700" cap="flat">
              <a:noFill/>
              <a:miter lim="400000"/>
            </a:ln>
            <a:effectLst/>
          </p:spPr>
          <p:txBody>
            <a:bodyPr wrap="square" lIns="50800" tIns="50800" rIns="50800" bIns="50800" numCol="1" anchor="ctr">
              <a:noAutofit/>
            </a:bodyPr>
            <a:lstStyle/>
            <a:p>
              <a:pPr>
                <a:defRPr>
                  <a:solidFill>
                    <a:srgbClr val="929292">
                      <a:alpha val="11578"/>
                    </a:srgbClr>
                  </a:solidFill>
                </a:defRPr>
              </a:pPr>
            </a:p>
          </p:txBody>
        </p:sp>
      </p:grpSp>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0" name="CMS Role &amp; Permission"/>
          <p:cNvSpPr txBox="1"/>
          <p:nvPr>
            <p:ph type="title"/>
          </p:nvPr>
        </p:nvSpPr>
        <p:spPr>
          <a:xfrm>
            <a:off x="1270000" y="792774"/>
            <a:ext cx="21844000" cy="1557438"/>
          </a:xfrm>
          <a:prstGeom prst="rect">
            <a:avLst/>
          </a:prstGeom>
        </p:spPr>
        <p:txBody>
          <a:bodyPr/>
          <a:lstStyle/>
          <a:p>
            <a:pPr/>
            <a:r>
              <a:t>CMS Role &amp; Permission</a:t>
            </a:r>
          </a:p>
        </p:txBody>
      </p:sp>
      <p:sp>
        <p:nvSpPr>
          <p:cNvPr id="601" name="Step 8: RoleController"/>
          <p:cNvSpPr txBox="1"/>
          <p:nvPr>
            <p:ph type="body" idx="21"/>
          </p:nvPr>
        </p:nvSpPr>
        <p:spPr>
          <a:xfrm>
            <a:off x="1270000" y="2133322"/>
            <a:ext cx="21844000" cy="1016001"/>
          </a:xfrm>
          <a:prstGeom prst="rect">
            <a:avLst/>
          </a:prstGeom>
          <a:extLst>
            <a:ext uri="{C572A759-6A51-4108-AA02-DFA0A04FC94B}">
              <ma14:wrappingTextBoxFlag xmlns:ma14="http://schemas.microsoft.com/office/mac/drawingml/2011/main" val="1"/>
            </a:ext>
          </a:extLst>
        </p:spPr>
        <p:txBody>
          <a:bodyPr/>
          <a:lstStyle/>
          <a:p>
            <a:pPr/>
            <a:r>
              <a:t>Step 8: RoleController</a:t>
            </a:r>
          </a:p>
        </p:txBody>
      </p:sp>
      <p:pic>
        <p:nvPicPr>
          <p:cNvPr id="602" name="Screenshot 2022-06-08 at 11.08.04 PM.png" descr="Screenshot 2022-06-08 at 11.08.04 PM.png"/>
          <p:cNvPicPr>
            <a:picLocks noChangeAspect="1"/>
          </p:cNvPicPr>
          <p:nvPr/>
        </p:nvPicPr>
        <p:blipFill>
          <a:blip r:embed="rId2">
            <a:extLst/>
          </a:blip>
          <a:stretch>
            <a:fillRect/>
          </a:stretch>
        </p:blipFill>
        <p:spPr>
          <a:xfrm>
            <a:off x="2008633" y="3584313"/>
            <a:ext cx="13380015" cy="8972175"/>
          </a:xfrm>
          <a:prstGeom prst="rect">
            <a:avLst/>
          </a:prstGeom>
          <a:ln w="12700">
            <a:miter lim="400000"/>
          </a:ln>
        </p:spPr>
      </p:pic>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4" name="CMS Role &amp; Permission"/>
          <p:cNvSpPr txBox="1"/>
          <p:nvPr>
            <p:ph type="title"/>
          </p:nvPr>
        </p:nvSpPr>
        <p:spPr>
          <a:xfrm>
            <a:off x="1270000" y="792774"/>
            <a:ext cx="21844000" cy="1557438"/>
          </a:xfrm>
          <a:prstGeom prst="rect">
            <a:avLst/>
          </a:prstGeom>
        </p:spPr>
        <p:txBody>
          <a:bodyPr/>
          <a:lstStyle/>
          <a:p>
            <a:pPr/>
            <a:r>
              <a:t>CMS Role &amp; Permission</a:t>
            </a:r>
          </a:p>
        </p:txBody>
      </p:sp>
      <p:sp>
        <p:nvSpPr>
          <p:cNvPr id="605" name="Step 8: RoleController"/>
          <p:cNvSpPr txBox="1"/>
          <p:nvPr>
            <p:ph type="body" idx="21"/>
          </p:nvPr>
        </p:nvSpPr>
        <p:spPr>
          <a:xfrm>
            <a:off x="1270000" y="2133322"/>
            <a:ext cx="21844000" cy="1016001"/>
          </a:xfrm>
          <a:prstGeom prst="rect">
            <a:avLst/>
          </a:prstGeom>
          <a:extLst>
            <a:ext uri="{C572A759-6A51-4108-AA02-DFA0A04FC94B}">
              <ma14:wrappingTextBoxFlag xmlns:ma14="http://schemas.microsoft.com/office/mac/drawingml/2011/main" val="1"/>
            </a:ext>
          </a:extLst>
        </p:spPr>
        <p:txBody>
          <a:bodyPr/>
          <a:lstStyle/>
          <a:p>
            <a:pPr/>
            <a:r>
              <a:t>Step 8: RoleController</a:t>
            </a:r>
          </a:p>
        </p:txBody>
      </p:sp>
      <p:pic>
        <p:nvPicPr>
          <p:cNvPr id="606" name="Screenshot 2022-06-08 at 11.08.37 PM.png" descr="Screenshot 2022-06-08 at 11.08.37 PM.png"/>
          <p:cNvPicPr>
            <a:picLocks noChangeAspect="1"/>
          </p:cNvPicPr>
          <p:nvPr/>
        </p:nvPicPr>
        <p:blipFill>
          <a:blip r:embed="rId2">
            <a:extLst/>
          </a:blip>
          <a:stretch>
            <a:fillRect/>
          </a:stretch>
        </p:blipFill>
        <p:spPr>
          <a:xfrm>
            <a:off x="1531072" y="3691743"/>
            <a:ext cx="15816538" cy="7310632"/>
          </a:xfrm>
          <a:prstGeom prst="rect">
            <a:avLst/>
          </a:prstGeom>
          <a:ln w="12700">
            <a:miter lim="400000"/>
          </a:ln>
        </p:spPr>
      </p:pic>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8" name="CMS Role &amp; Permission"/>
          <p:cNvSpPr txBox="1"/>
          <p:nvPr>
            <p:ph type="title"/>
          </p:nvPr>
        </p:nvSpPr>
        <p:spPr>
          <a:xfrm>
            <a:off x="1270000" y="792774"/>
            <a:ext cx="21844000" cy="1557438"/>
          </a:xfrm>
          <a:prstGeom prst="rect">
            <a:avLst/>
          </a:prstGeom>
        </p:spPr>
        <p:txBody>
          <a:bodyPr/>
          <a:lstStyle/>
          <a:p>
            <a:pPr/>
            <a:r>
              <a:t>CMS Role &amp; Permission</a:t>
            </a:r>
          </a:p>
        </p:txBody>
      </p:sp>
      <p:sp>
        <p:nvSpPr>
          <p:cNvPr id="609" name="Step 8: RoleController"/>
          <p:cNvSpPr txBox="1"/>
          <p:nvPr>
            <p:ph type="body" idx="21"/>
          </p:nvPr>
        </p:nvSpPr>
        <p:spPr>
          <a:xfrm>
            <a:off x="1270000" y="2133322"/>
            <a:ext cx="21844000" cy="1016001"/>
          </a:xfrm>
          <a:prstGeom prst="rect">
            <a:avLst/>
          </a:prstGeom>
          <a:extLst>
            <a:ext uri="{C572A759-6A51-4108-AA02-DFA0A04FC94B}">
              <ma14:wrappingTextBoxFlag xmlns:ma14="http://schemas.microsoft.com/office/mac/drawingml/2011/main" val="1"/>
            </a:ext>
          </a:extLst>
        </p:spPr>
        <p:txBody>
          <a:bodyPr/>
          <a:lstStyle/>
          <a:p>
            <a:pPr/>
            <a:r>
              <a:t>Step 8: RoleController</a:t>
            </a:r>
          </a:p>
        </p:txBody>
      </p:sp>
      <p:pic>
        <p:nvPicPr>
          <p:cNvPr id="610" name="Screenshot 2022-06-08 at 11.09.08 PM.png" descr="Screenshot 2022-06-08 at 11.09.08 PM.png"/>
          <p:cNvPicPr>
            <a:picLocks noChangeAspect="1"/>
          </p:cNvPicPr>
          <p:nvPr/>
        </p:nvPicPr>
        <p:blipFill>
          <a:blip r:embed="rId2">
            <a:extLst/>
          </a:blip>
          <a:stretch>
            <a:fillRect/>
          </a:stretch>
        </p:blipFill>
        <p:spPr>
          <a:xfrm>
            <a:off x="1825069" y="4040379"/>
            <a:ext cx="21178998" cy="4096350"/>
          </a:xfrm>
          <a:prstGeom prst="rect">
            <a:avLst/>
          </a:prstGeom>
          <a:ln w="12700">
            <a:miter lim="400000"/>
          </a:ln>
        </p:spPr>
      </p:pic>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2" name="CMS Role &amp; Permission"/>
          <p:cNvSpPr txBox="1"/>
          <p:nvPr>
            <p:ph type="title"/>
          </p:nvPr>
        </p:nvSpPr>
        <p:spPr>
          <a:xfrm>
            <a:off x="1270000" y="792774"/>
            <a:ext cx="21844000" cy="1557438"/>
          </a:xfrm>
          <a:prstGeom prst="rect">
            <a:avLst/>
          </a:prstGeom>
        </p:spPr>
        <p:txBody>
          <a:bodyPr/>
          <a:lstStyle/>
          <a:p>
            <a:pPr/>
            <a:r>
              <a:t>CMS Role &amp; Permission</a:t>
            </a:r>
          </a:p>
        </p:txBody>
      </p:sp>
      <p:sp>
        <p:nvSpPr>
          <p:cNvPr id="613" name="Step 8: RoleController"/>
          <p:cNvSpPr txBox="1"/>
          <p:nvPr>
            <p:ph type="body" idx="21"/>
          </p:nvPr>
        </p:nvSpPr>
        <p:spPr>
          <a:xfrm>
            <a:off x="1270000" y="2133322"/>
            <a:ext cx="21844000" cy="1016001"/>
          </a:xfrm>
          <a:prstGeom prst="rect">
            <a:avLst/>
          </a:prstGeom>
          <a:extLst>
            <a:ext uri="{C572A759-6A51-4108-AA02-DFA0A04FC94B}">
              <ma14:wrappingTextBoxFlag xmlns:ma14="http://schemas.microsoft.com/office/mac/drawingml/2011/main" val="1"/>
            </a:ext>
          </a:extLst>
        </p:spPr>
        <p:txBody>
          <a:bodyPr/>
          <a:lstStyle/>
          <a:p>
            <a:pPr/>
            <a:r>
              <a:t>Step 8: RoleController</a:t>
            </a:r>
          </a:p>
        </p:txBody>
      </p:sp>
      <p:pic>
        <p:nvPicPr>
          <p:cNvPr id="614" name="Screenshot 2022-06-08 at 11.09.30 PM.png" descr="Screenshot 2022-06-08 at 11.09.30 PM.png"/>
          <p:cNvPicPr>
            <a:picLocks noChangeAspect="1"/>
          </p:cNvPicPr>
          <p:nvPr/>
        </p:nvPicPr>
        <p:blipFill>
          <a:blip r:embed="rId2">
            <a:extLst/>
          </a:blip>
          <a:stretch>
            <a:fillRect/>
          </a:stretch>
        </p:blipFill>
        <p:spPr>
          <a:xfrm>
            <a:off x="962085" y="3828767"/>
            <a:ext cx="19775039" cy="4949739"/>
          </a:xfrm>
          <a:prstGeom prst="rect">
            <a:avLst/>
          </a:prstGeom>
          <a:ln w="12700">
            <a:miter lim="400000"/>
          </a:ln>
        </p:spPr>
      </p:pic>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6" name="CMS Role &amp; Permission"/>
          <p:cNvSpPr txBox="1"/>
          <p:nvPr>
            <p:ph type="title"/>
          </p:nvPr>
        </p:nvSpPr>
        <p:spPr>
          <a:xfrm>
            <a:off x="1270000" y="792774"/>
            <a:ext cx="21844000" cy="1557438"/>
          </a:xfrm>
          <a:prstGeom prst="rect">
            <a:avLst/>
          </a:prstGeom>
        </p:spPr>
        <p:txBody>
          <a:bodyPr/>
          <a:lstStyle/>
          <a:p>
            <a:pPr/>
            <a:r>
              <a:t>CMS Role &amp; Permission</a:t>
            </a:r>
          </a:p>
        </p:txBody>
      </p:sp>
      <p:sp>
        <p:nvSpPr>
          <p:cNvPr id="617" name="Step 8: RoleController"/>
          <p:cNvSpPr txBox="1"/>
          <p:nvPr>
            <p:ph type="body" idx="21"/>
          </p:nvPr>
        </p:nvSpPr>
        <p:spPr>
          <a:xfrm>
            <a:off x="1270000" y="2133322"/>
            <a:ext cx="21844000" cy="1016001"/>
          </a:xfrm>
          <a:prstGeom prst="rect">
            <a:avLst/>
          </a:prstGeom>
          <a:extLst>
            <a:ext uri="{C572A759-6A51-4108-AA02-DFA0A04FC94B}">
              <ma14:wrappingTextBoxFlag xmlns:ma14="http://schemas.microsoft.com/office/mac/drawingml/2011/main" val="1"/>
            </a:ext>
          </a:extLst>
        </p:spPr>
        <p:txBody>
          <a:bodyPr/>
          <a:lstStyle/>
          <a:p>
            <a:pPr/>
            <a:r>
              <a:t>Step 8: RoleController</a:t>
            </a:r>
          </a:p>
        </p:txBody>
      </p:sp>
      <p:pic>
        <p:nvPicPr>
          <p:cNvPr id="618" name="Screenshot 2022-06-08 at 11.09.54 PM.png" descr="Screenshot 2022-06-08 at 11.09.54 PM.png"/>
          <p:cNvPicPr>
            <a:picLocks noChangeAspect="1"/>
          </p:cNvPicPr>
          <p:nvPr/>
        </p:nvPicPr>
        <p:blipFill>
          <a:blip r:embed="rId2">
            <a:extLst/>
          </a:blip>
          <a:stretch>
            <a:fillRect/>
          </a:stretch>
        </p:blipFill>
        <p:spPr>
          <a:xfrm>
            <a:off x="2733466" y="3843102"/>
            <a:ext cx="13433308" cy="7352013"/>
          </a:xfrm>
          <a:prstGeom prst="rect">
            <a:avLst/>
          </a:prstGeom>
          <a:ln w="12700">
            <a:miter lim="400000"/>
          </a:ln>
        </p:spPr>
      </p:pic>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0" name="CMS Role &amp; Permission"/>
          <p:cNvSpPr txBox="1"/>
          <p:nvPr>
            <p:ph type="title"/>
          </p:nvPr>
        </p:nvSpPr>
        <p:spPr>
          <a:xfrm>
            <a:off x="1270000" y="792774"/>
            <a:ext cx="21844000" cy="1557438"/>
          </a:xfrm>
          <a:prstGeom prst="rect">
            <a:avLst/>
          </a:prstGeom>
        </p:spPr>
        <p:txBody>
          <a:bodyPr/>
          <a:lstStyle/>
          <a:p>
            <a:pPr/>
            <a:r>
              <a:t>CMS Role &amp; Permission</a:t>
            </a:r>
          </a:p>
        </p:txBody>
      </p:sp>
      <p:sp>
        <p:nvSpPr>
          <p:cNvPr id="621" name="Step 8: RoleController"/>
          <p:cNvSpPr txBox="1"/>
          <p:nvPr>
            <p:ph type="body" idx="21"/>
          </p:nvPr>
        </p:nvSpPr>
        <p:spPr>
          <a:xfrm>
            <a:off x="1270000" y="2133322"/>
            <a:ext cx="21844000" cy="1016001"/>
          </a:xfrm>
          <a:prstGeom prst="rect">
            <a:avLst/>
          </a:prstGeom>
          <a:extLst>
            <a:ext uri="{C572A759-6A51-4108-AA02-DFA0A04FC94B}">
              <ma14:wrappingTextBoxFlag xmlns:ma14="http://schemas.microsoft.com/office/mac/drawingml/2011/main" val="1"/>
            </a:ext>
          </a:extLst>
        </p:spPr>
        <p:txBody>
          <a:bodyPr/>
          <a:lstStyle/>
          <a:p>
            <a:pPr/>
            <a:r>
              <a:t>Step 8: RoleController</a:t>
            </a:r>
          </a:p>
        </p:txBody>
      </p:sp>
      <p:pic>
        <p:nvPicPr>
          <p:cNvPr id="622" name="Screenshot 2022-06-09 at 7.38.08 AM.png" descr="Screenshot 2022-06-09 at 7.38.08 AM.png"/>
          <p:cNvPicPr>
            <a:picLocks noChangeAspect="1"/>
          </p:cNvPicPr>
          <p:nvPr/>
        </p:nvPicPr>
        <p:blipFill>
          <a:blip r:embed="rId2">
            <a:extLst/>
          </a:blip>
          <a:stretch>
            <a:fillRect/>
          </a:stretch>
        </p:blipFill>
        <p:spPr>
          <a:xfrm>
            <a:off x="1547774" y="4696272"/>
            <a:ext cx="17908027" cy="3939768"/>
          </a:xfrm>
          <a:prstGeom prst="rect">
            <a:avLst/>
          </a:prstGeom>
          <a:ln w="12700">
            <a:miter lim="400000"/>
          </a:ln>
        </p:spPr>
      </p:pic>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4" name="CMS Role &amp; Permission"/>
          <p:cNvSpPr txBox="1"/>
          <p:nvPr>
            <p:ph type="title"/>
          </p:nvPr>
        </p:nvSpPr>
        <p:spPr>
          <a:xfrm>
            <a:off x="1270000" y="792774"/>
            <a:ext cx="21844000" cy="1557438"/>
          </a:xfrm>
          <a:prstGeom prst="rect">
            <a:avLst/>
          </a:prstGeom>
        </p:spPr>
        <p:txBody>
          <a:bodyPr/>
          <a:lstStyle/>
          <a:p>
            <a:pPr/>
            <a:r>
              <a:t>CMS Role &amp; Permission</a:t>
            </a:r>
          </a:p>
        </p:txBody>
      </p:sp>
      <p:sp>
        <p:nvSpPr>
          <p:cNvPr id="625" name="Step 9: Add Blades"/>
          <p:cNvSpPr txBox="1"/>
          <p:nvPr>
            <p:ph type="body" idx="21"/>
          </p:nvPr>
        </p:nvSpPr>
        <p:spPr>
          <a:xfrm>
            <a:off x="1270000" y="2133322"/>
            <a:ext cx="21844000" cy="1016001"/>
          </a:xfrm>
          <a:prstGeom prst="rect">
            <a:avLst/>
          </a:prstGeom>
          <a:extLst>
            <a:ext uri="{C572A759-6A51-4108-AA02-DFA0A04FC94B}">
              <ma14:wrappingTextBoxFlag xmlns:ma14="http://schemas.microsoft.com/office/mac/drawingml/2011/main" val="1"/>
            </a:ext>
          </a:extLst>
        </p:spPr>
        <p:txBody>
          <a:bodyPr/>
          <a:lstStyle/>
          <a:p>
            <a:pPr/>
            <a:r>
              <a:t>Step 9: Add Blades</a:t>
            </a:r>
          </a:p>
        </p:txBody>
      </p:sp>
      <p:sp>
        <p:nvSpPr>
          <p:cNvPr id="626" name="In this step, we need to create following files as like listed below:…"/>
          <p:cNvSpPr txBox="1"/>
          <p:nvPr>
            <p:ph type="body" idx="1"/>
          </p:nvPr>
        </p:nvSpPr>
        <p:spPr>
          <a:xfrm>
            <a:off x="1270000" y="3086100"/>
            <a:ext cx="19325678" cy="10312218"/>
          </a:xfrm>
          <a:prstGeom prst="rect">
            <a:avLst/>
          </a:prstGeom>
        </p:spPr>
        <p:txBody>
          <a:bodyPr/>
          <a:lstStyle/>
          <a:p>
            <a:pPr marL="0" indent="0" defTabSz="2170176">
              <a:spcBef>
                <a:spcPts val="2100"/>
              </a:spcBef>
              <a:buClrTx/>
              <a:buSzTx/>
              <a:buNone/>
              <a:defRPr sz="4272"/>
            </a:pPr>
            <a:r>
              <a:t>In this step, we need to create following files as like listed below:</a:t>
            </a:r>
          </a:p>
          <a:p>
            <a:pPr lvl="1" marL="0" indent="406908" defTabSz="2170176">
              <a:spcBef>
                <a:spcPts val="2100"/>
              </a:spcBef>
              <a:buClrTx/>
              <a:buSzTx/>
              <a:buNone/>
              <a:defRPr sz="4272"/>
            </a:pPr>
            <a:r>
              <a:t>Theme Layout</a:t>
            </a:r>
          </a:p>
          <a:p>
            <a:pPr lvl="1" marL="994663" indent="-497331" defTabSz="2170176">
              <a:spcBef>
                <a:spcPts val="2100"/>
              </a:spcBef>
              <a:defRPr sz="4272"/>
            </a:pPr>
            <a:r>
              <a:t>app.blade.php</a:t>
            </a:r>
          </a:p>
          <a:p>
            <a:pPr lvl="1" marL="0" indent="406908" defTabSz="2170176">
              <a:spcBef>
                <a:spcPts val="2100"/>
              </a:spcBef>
              <a:buClrTx/>
              <a:buSzTx/>
              <a:buNone/>
              <a:defRPr sz="4272"/>
            </a:pPr>
            <a:r>
              <a:t>Users Module</a:t>
            </a:r>
          </a:p>
          <a:p>
            <a:pPr lvl="1" marL="994663" indent="-497331" defTabSz="2170176">
              <a:spcBef>
                <a:spcPts val="2100"/>
              </a:spcBef>
              <a:defRPr sz="4272"/>
            </a:pPr>
            <a:r>
              <a:t>index.blade.php create.blade.php edit.blade.php show.blade.php</a:t>
            </a:r>
          </a:p>
          <a:p>
            <a:pPr lvl="1" marL="0" indent="406908" defTabSz="2170176">
              <a:spcBef>
                <a:spcPts val="2100"/>
              </a:spcBef>
              <a:buClrTx/>
              <a:buSzTx/>
              <a:buNone/>
              <a:defRPr sz="4272"/>
            </a:pPr>
            <a:r>
              <a:t>Roles Module</a:t>
            </a:r>
          </a:p>
          <a:p>
            <a:pPr lvl="1" marL="994663" indent="-497331" defTabSz="2170176">
              <a:spcBef>
                <a:spcPts val="2100"/>
              </a:spcBef>
              <a:defRPr sz="4272"/>
            </a:pPr>
            <a:r>
              <a:t>index.blade.php create.blade.php edit.blade.php show.blade.php</a:t>
            </a:r>
          </a:p>
          <a:p>
            <a:pPr lvl="1" marL="0" indent="406908" defTabSz="2170176">
              <a:spcBef>
                <a:spcPts val="2100"/>
              </a:spcBef>
              <a:buClrTx/>
              <a:buSzTx/>
              <a:buNone/>
              <a:defRPr sz="4272"/>
            </a:pPr>
            <a:r>
              <a:t>Product Module</a:t>
            </a:r>
          </a:p>
          <a:p>
            <a:pPr lvl="1" marL="994663" indent="-497331" defTabSz="2170176">
              <a:spcBef>
                <a:spcPts val="2100"/>
              </a:spcBef>
              <a:defRPr sz="4272"/>
            </a:pPr>
            <a:r>
              <a:t>index.blade.php create.blade.php edit.blade.php show.blade.php</a:t>
            </a:r>
          </a:p>
          <a:p>
            <a:pPr marL="0" indent="0" defTabSz="2170176">
              <a:spcBef>
                <a:spcPts val="2100"/>
              </a:spcBef>
              <a:buClrTx/>
              <a:buSzTx/>
              <a:buNone/>
              <a:defRPr sz="4272"/>
            </a:pPr>
          </a:p>
        </p:txBody>
      </p:sp>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8" name="CMS Role &amp; Permission"/>
          <p:cNvSpPr txBox="1"/>
          <p:nvPr>
            <p:ph type="title"/>
          </p:nvPr>
        </p:nvSpPr>
        <p:spPr>
          <a:xfrm>
            <a:off x="1270000" y="792774"/>
            <a:ext cx="21844000" cy="1557438"/>
          </a:xfrm>
          <a:prstGeom prst="rect">
            <a:avLst/>
          </a:prstGeom>
        </p:spPr>
        <p:txBody>
          <a:bodyPr/>
          <a:lstStyle/>
          <a:p>
            <a:pPr/>
            <a:r>
              <a:t>CMS Role &amp; Permission</a:t>
            </a:r>
          </a:p>
        </p:txBody>
      </p:sp>
      <p:sp>
        <p:nvSpPr>
          <p:cNvPr id="629" name="Step 9: app.blade.php"/>
          <p:cNvSpPr txBox="1"/>
          <p:nvPr>
            <p:ph type="body" idx="21"/>
          </p:nvPr>
        </p:nvSpPr>
        <p:spPr>
          <a:xfrm>
            <a:off x="1270000" y="2133322"/>
            <a:ext cx="21844000" cy="1016001"/>
          </a:xfrm>
          <a:prstGeom prst="rect">
            <a:avLst/>
          </a:prstGeom>
          <a:extLst>
            <a:ext uri="{C572A759-6A51-4108-AA02-DFA0A04FC94B}">
              <ma14:wrappingTextBoxFlag xmlns:ma14="http://schemas.microsoft.com/office/mac/drawingml/2011/main" val="1"/>
            </a:ext>
          </a:extLst>
        </p:spPr>
        <p:txBody>
          <a:bodyPr/>
          <a:lstStyle/>
          <a:p>
            <a:pPr/>
            <a:r>
              <a:t>Step 9: app.blade.php</a:t>
            </a:r>
          </a:p>
        </p:txBody>
      </p:sp>
      <p:sp>
        <p:nvSpPr>
          <p:cNvPr id="630" name="&lt;html lang=&quot;{{ app()-&gt;getLocale() }}&quot;&gt;…"/>
          <p:cNvSpPr txBox="1"/>
          <p:nvPr>
            <p:ph type="body" idx="1"/>
          </p:nvPr>
        </p:nvSpPr>
        <p:spPr>
          <a:xfrm>
            <a:off x="1270000" y="3086100"/>
            <a:ext cx="19325678" cy="10312218"/>
          </a:xfrm>
          <a:prstGeom prst="rect">
            <a:avLst/>
          </a:prstGeom>
        </p:spPr>
        <p:txBody>
          <a:bodyPr/>
          <a:lstStyle/>
          <a:p>
            <a:pPr marL="0" indent="0" defTabSz="457200">
              <a:spcBef>
                <a:spcPts val="0"/>
              </a:spcBef>
              <a:buClrTx/>
              <a:buSzTx/>
              <a:buNone/>
              <a:defRPr sz="1400">
                <a:latin typeface="Courier New"/>
                <a:ea typeface="Courier New"/>
                <a:cs typeface="Courier New"/>
                <a:sym typeface="Courier New"/>
              </a:defRPr>
            </a:pPr>
            <a:r>
              <a:rPr b="1">
                <a:solidFill>
                  <a:srgbClr val="F0E68C"/>
                </a:solidFill>
              </a:rPr>
              <a:t>&lt;html</a:t>
            </a:r>
            <a:r>
              <a:t> </a:t>
            </a:r>
            <a:r>
              <a:rPr b="1">
                <a:solidFill>
                  <a:srgbClr val="BDB76B"/>
                </a:solidFill>
              </a:rPr>
              <a:t>lang</a:t>
            </a:r>
            <a:r>
              <a:t>=</a:t>
            </a:r>
            <a:r>
              <a:rPr>
                <a:solidFill>
                  <a:srgbClr val="FFA0A0"/>
                </a:solidFill>
              </a:rPr>
              <a:t>"{{ app()-&gt;</a:t>
            </a:r>
            <a:r>
              <a:t>getLocale() }}"&gt;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b="1" sz="1400">
                <a:solidFill>
                  <a:srgbClr val="F0E68C"/>
                </a:solidFill>
                <a:latin typeface="Courier New"/>
                <a:ea typeface="Courier New"/>
                <a:cs typeface="Courier New"/>
                <a:sym typeface="Courier New"/>
              </a:defRPr>
            </a:pPr>
            <a:r>
              <a:t>&lt;head&gt;</a:t>
            </a:r>
            <a:endParaRPr b="0">
              <a:solidFill>
                <a:srgbClr val="373737"/>
              </a:solidFill>
              <a:latin typeface="Menlo Regular"/>
              <a:ea typeface="Menlo Regular"/>
              <a:cs typeface="Menlo Regular"/>
              <a:sym typeface="Menlo Regular"/>
            </a:endParaRPr>
          </a:p>
          <a:p>
            <a:pPr marL="0" indent="0" defTabSz="457200">
              <a:spcBef>
                <a:spcPts val="0"/>
              </a:spcBef>
              <a:buClrTx/>
              <a:buSzTx/>
              <a:buNone/>
              <a:defRPr sz="1400">
                <a:solidFill>
                  <a:srgbClr val="BDB76B"/>
                </a:solidFill>
                <a:latin typeface="Courier New"/>
                <a:ea typeface="Courier New"/>
                <a:cs typeface="Courier New"/>
                <a:sym typeface="Courier New"/>
              </a:defRPr>
            </a:pPr>
            <a:r>
              <a:rPr>
                <a:solidFill>
                  <a:srgbClr val="FFFFFF"/>
                </a:solidFill>
              </a:rPr>
              <a:t>    </a:t>
            </a:r>
            <a:r>
              <a:rPr b="1">
                <a:solidFill>
                  <a:srgbClr val="F0E68C"/>
                </a:solidFill>
              </a:rPr>
              <a:t>&lt;meta</a:t>
            </a:r>
            <a:r>
              <a:rPr>
                <a:solidFill>
                  <a:srgbClr val="FFFFFF"/>
                </a:solidFill>
              </a:rPr>
              <a:t> </a:t>
            </a:r>
            <a:r>
              <a:rPr b="1"/>
              <a:t>charset</a:t>
            </a:r>
            <a:r>
              <a:rPr>
                <a:solidFill>
                  <a:srgbClr val="FFFFFF"/>
                </a:solidFill>
              </a:rPr>
              <a:t>=</a:t>
            </a:r>
            <a:r>
              <a:rPr>
                <a:solidFill>
                  <a:srgbClr val="FFA0A0"/>
                </a:solidFill>
              </a:rPr>
              <a:t>"utf-8"</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4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&lt;meta</a:t>
            </a:r>
            <a:r>
              <a:rPr>
                <a:solidFill>
                  <a:srgbClr val="FFFFFF"/>
                </a:solidFill>
              </a:rPr>
              <a:t> </a:t>
            </a:r>
            <a:r>
              <a:rPr b="1">
                <a:solidFill>
                  <a:srgbClr val="BDB76B"/>
                </a:solidFill>
              </a:rPr>
              <a:t>http-equiv</a:t>
            </a:r>
            <a:r>
              <a:rPr>
                <a:solidFill>
                  <a:srgbClr val="FFFFFF"/>
                </a:solidFill>
              </a:rPr>
              <a:t>=</a:t>
            </a:r>
            <a:r>
              <a:t>"X-UA-Compatible"</a:t>
            </a:r>
            <a:r>
              <a:rPr>
                <a:solidFill>
                  <a:srgbClr val="FFFFFF"/>
                </a:solidFill>
              </a:rPr>
              <a:t> </a:t>
            </a:r>
            <a:r>
              <a:rPr b="1">
                <a:solidFill>
                  <a:srgbClr val="BDB76B"/>
                </a:solidFill>
              </a:rPr>
              <a:t>content</a:t>
            </a:r>
            <a:r>
              <a:rPr>
                <a:solidFill>
                  <a:srgbClr val="FFFFFF"/>
                </a:solidFill>
              </a:rPr>
              <a:t>=</a:t>
            </a:r>
            <a:r>
              <a:t>"IE=edge"</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4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&lt;meta</a:t>
            </a:r>
            <a:r>
              <a:rPr>
                <a:solidFill>
                  <a:srgbClr val="FFFFFF"/>
                </a:solidFill>
              </a:rPr>
              <a:t> </a:t>
            </a:r>
            <a:r>
              <a:rPr b="1">
                <a:solidFill>
                  <a:srgbClr val="BDB76B"/>
                </a:solidFill>
              </a:rPr>
              <a:t>name</a:t>
            </a:r>
            <a:r>
              <a:rPr>
                <a:solidFill>
                  <a:srgbClr val="FFFFFF"/>
                </a:solidFill>
              </a:rPr>
              <a:t>=</a:t>
            </a:r>
            <a:r>
              <a:t>"viewport"</a:t>
            </a:r>
            <a:r>
              <a:rPr>
                <a:solidFill>
                  <a:srgbClr val="FFFFFF"/>
                </a:solidFill>
              </a:rPr>
              <a:t> </a:t>
            </a:r>
            <a:r>
              <a:rPr b="1">
                <a:solidFill>
                  <a:srgbClr val="BDB76B"/>
                </a:solidFill>
              </a:rPr>
              <a:t>content</a:t>
            </a:r>
            <a:r>
              <a:rPr>
                <a:solidFill>
                  <a:srgbClr val="FFFFFF"/>
                </a:solidFill>
              </a:rPr>
              <a:t>=</a:t>
            </a:r>
            <a:r>
              <a:t>"width=device-width, initial-scale=1"</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400">
                <a:solidFill>
                  <a:srgbClr val="87CEEB"/>
                </a:solidFill>
                <a:latin typeface="Courier New"/>
                <a:ea typeface="Courier New"/>
                <a:cs typeface="Courier New"/>
                <a:sym typeface="Courier New"/>
              </a:defRPr>
            </a:pPr>
            <a:r>
              <a:rPr>
                <a:solidFill>
                  <a:srgbClr val="FFFFFF"/>
                </a:solidFill>
              </a:rPr>
              <a:t>    </a:t>
            </a:r>
            <a:r>
              <a:t>&lt;!-- CSRF Token --&gt;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4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&lt;meta</a:t>
            </a:r>
            <a:r>
              <a:rPr>
                <a:solidFill>
                  <a:srgbClr val="FFFFFF"/>
                </a:solidFill>
              </a:rPr>
              <a:t> </a:t>
            </a:r>
            <a:r>
              <a:rPr b="1">
                <a:solidFill>
                  <a:srgbClr val="BDB76B"/>
                </a:solidFill>
              </a:rPr>
              <a:t>name</a:t>
            </a:r>
            <a:r>
              <a:rPr>
                <a:solidFill>
                  <a:srgbClr val="FFFFFF"/>
                </a:solidFill>
              </a:rPr>
              <a:t>=</a:t>
            </a:r>
            <a:r>
              <a:t>"csrf-token"</a:t>
            </a:r>
            <a:r>
              <a:rPr>
                <a:solidFill>
                  <a:srgbClr val="FFFFFF"/>
                </a:solidFill>
              </a:rPr>
              <a:t> </a:t>
            </a:r>
            <a:r>
              <a:rPr b="1">
                <a:solidFill>
                  <a:srgbClr val="BDB76B"/>
                </a:solidFill>
              </a:rPr>
              <a:t>content</a:t>
            </a:r>
            <a:r>
              <a:rPr>
                <a:solidFill>
                  <a:srgbClr val="FFFFFF"/>
                </a:solidFill>
              </a:rPr>
              <a:t>=</a:t>
            </a:r>
            <a:r>
              <a:t>"{{ csrf_token() }}"</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400">
                <a:latin typeface="Courier New"/>
                <a:ea typeface="Courier New"/>
                <a:cs typeface="Courier New"/>
                <a:sym typeface="Courier New"/>
              </a:defRPr>
            </a:pPr>
            <a:r>
              <a:t>    </a:t>
            </a:r>
            <a:r>
              <a:rPr b="1">
                <a:solidFill>
                  <a:srgbClr val="F0E68C"/>
                </a:solidFill>
              </a:rPr>
              <a:t>&lt;title&gt;</a:t>
            </a:r>
            <a:r>
              <a:t>{{ config('app.name', 'Laravel 9 User Roles and Permissions Tutorial') }}</a:t>
            </a:r>
            <a:r>
              <a:rPr b="1">
                <a:solidFill>
                  <a:srgbClr val="F0E68C"/>
                </a:solidFill>
              </a:rPr>
              <a:t>&lt;/title&gt;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400">
                <a:solidFill>
                  <a:srgbClr val="87CEEB"/>
                </a:solidFill>
                <a:latin typeface="Courier New"/>
                <a:ea typeface="Courier New"/>
                <a:cs typeface="Courier New"/>
                <a:sym typeface="Courier New"/>
              </a:defRPr>
            </a:pPr>
            <a:r>
              <a:rPr>
                <a:solidFill>
                  <a:srgbClr val="FFFFFF"/>
                </a:solidFill>
              </a:rPr>
              <a:t>    </a:t>
            </a:r>
            <a:r>
              <a:t>&lt;!-- Scripts --&gt;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4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&lt;script</a:t>
            </a:r>
            <a:r>
              <a:rPr>
                <a:solidFill>
                  <a:srgbClr val="FFFFFF"/>
                </a:solidFill>
              </a:rPr>
              <a:t> </a:t>
            </a:r>
            <a:r>
              <a:rPr b="1">
                <a:solidFill>
                  <a:srgbClr val="BDB76B"/>
                </a:solidFill>
              </a:rPr>
              <a:t>src</a:t>
            </a:r>
            <a:r>
              <a:rPr>
                <a:solidFill>
                  <a:srgbClr val="FFFFFF"/>
                </a:solidFill>
              </a:rPr>
              <a:t>=</a:t>
            </a:r>
            <a:r>
              <a:t>"{{ asset('js/app.js') }}"</a:t>
            </a:r>
            <a:r>
              <a:rPr>
                <a:solidFill>
                  <a:srgbClr val="FFFFFF"/>
                </a:solidFill>
              </a:rPr>
              <a:t> </a:t>
            </a:r>
            <a:r>
              <a:rPr b="1">
                <a:solidFill>
                  <a:srgbClr val="BDB76B"/>
                </a:solidFill>
              </a:rPr>
              <a:t>defer</a:t>
            </a:r>
            <a:r>
              <a:rPr b="1">
                <a:solidFill>
                  <a:srgbClr val="F0E68C"/>
                </a:solidFill>
              </a:rPr>
              <a:t>&gt;&lt;/script&gt;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400">
                <a:solidFill>
                  <a:srgbClr val="87CEEB"/>
                </a:solidFill>
                <a:latin typeface="Courier New"/>
                <a:ea typeface="Courier New"/>
                <a:cs typeface="Courier New"/>
                <a:sym typeface="Courier New"/>
              </a:defRPr>
            </a:pPr>
            <a:r>
              <a:rPr>
                <a:solidFill>
                  <a:srgbClr val="FFFFFF"/>
                </a:solidFill>
              </a:rPr>
              <a:t>    </a:t>
            </a:r>
            <a:r>
              <a:t>&lt;!-- Fonts --&gt;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4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&lt;link</a:t>
            </a:r>
            <a:r>
              <a:rPr>
                <a:solidFill>
                  <a:srgbClr val="FFFFFF"/>
                </a:solidFill>
              </a:rPr>
              <a:t> </a:t>
            </a:r>
            <a:r>
              <a:rPr b="1">
                <a:solidFill>
                  <a:srgbClr val="BDB76B"/>
                </a:solidFill>
              </a:rPr>
              <a:t>rel</a:t>
            </a:r>
            <a:r>
              <a:rPr>
                <a:solidFill>
                  <a:srgbClr val="FFFFFF"/>
                </a:solidFill>
              </a:rPr>
              <a:t>=</a:t>
            </a:r>
            <a:r>
              <a:t>"dns-prefetch"</a:t>
            </a:r>
            <a:r>
              <a:rPr>
                <a:solidFill>
                  <a:srgbClr val="FFFFFF"/>
                </a:solidFill>
              </a:rPr>
              <a:t> </a:t>
            </a:r>
            <a:r>
              <a:rPr b="1">
                <a:solidFill>
                  <a:srgbClr val="BDB76B"/>
                </a:solidFill>
              </a:rPr>
              <a:t>href</a:t>
            </a:r>
            <a:r>
              <a:rPr>
                <a:solidFill>
                  <a:srgbClr val="FFFFFF"/>
                </a:solidFill>
              </a:rPr>
              <a:t>=</a:t>
            </a:r>
            <a:r>
              <a:t>"https://fonts.gstatic.com"</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4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&lt;link</a:t>
            </a:r>
            <a:r>
              <a:rPr>
                <a:solidFill>
                  <a:srgbClr val="FFFFFF"/>
                </a:solidFill>
              </a:rPr>
              <a:t> </a:t>
            </a:r>
            <a:r>
              <a:rPr b="1">
                <a:solidFill>
                  <a:srgbClr val="BDB76B"/>
                </a:solidFill>
              </a:rPr>
              <a:t>href</a:t>
            </a:r>
            <a:r>
              <a:rPr>
                <a:solidFill>
                  <a:srgbClr val="FFFFFF"/>
                </a:solidFill>
              </a:rPr>
              <a:t>=</a:t>
            </a:r>
            <a:r>
              <a:t>"https://fonts.googleapis.com/css?family=Raleway:300,400,600"</a:t>
            </a:r>
            <a:r>
              <a:rPr>
                <a:solidFill>
                  <a:srgbClr val="FFFFFF"/>
                </a:solidFill>
              </a:rPr>
              <a:t> </a:t>
            </a:r>
            <a:r>
              <a:rPr b="1">
                <a:solidFill>
                  <a:srgbClr val="BDB76B"/>
                </a:solidFill>
              </a:rPr>
              <a:t>rel</a:t>
            </a:r>
            <a:r>
              <a:rPr>
                <a:solidFill>
                  <a:srgbClr val="FFFFFF"/>
                </a:solidFill>
              </a:rPr>
              <a:t>=</a:t>
            </a:r>
            <a:r>
              <a:t>"stylesheet"</a:t>
            </a:r>
            <a:r>
              <a:rPr>
                <a:solidFill>
                  <a:srgbClr val="FFFFFF"/>
                </a:solidFill>
              </a:rPr>
              <a:t> </a:t>
            </a:r>
            <a:r>
              <a:rPr b="1">
                <a:solidFill>
                  <a:srgbClr val="BDB76B"/>
                </a:solidFill>
              </a:rPr>
              <a:t>type</a:t>
            </a:r>
            <a:r>
              <a:rPr>
                <a:solidFill>
                  <a:srgbClr val="FFFFFF"/>
                </a:solidFill>
              </a:rPr>
              <a:t>=</a:t>
            </a:r>
            <a:r>
              <a:t>"text/css"</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400">
                <a:solidFill>
                  <a:srgbClr val="87CEEB"/>
                </a:solidFill>
                <a:latin typeface="Courier New"/>
                <a:ea typeface="Courier New"/>
                <a:cs typeface="Courier New"/>
                <a:sym typeface="Courier New"/>
              </a:defRPr>
            </a:pPr>
            <a:r>
              <a:rPr>
                <a:solidFill>
                  <a:srgbClr val="FFFFFF"/>
                </a:solidFill>
              </a:rPr>
              <a:t>    </a:t>
            </a:r>
            <a:r>
              <a:t>&lt;!-- Styles --&gt;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4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&lt;link</a:t>
            </a:r>
            <a:r>
              <a:rPr>
                <a:solidFill>
                  <a:srgbClr val="FFFFFF"/>
                </a:solidFill>
              </a:rPr>
              <a:t> </a:t>
            </a:r>
            <a:r>
              <a:rPr b="1">
                <a:solidFill>
                  <a:srgbClr val="BDB76B"/>
                </a:solidFill>
              </a:rPr>
              <a:t>href</a:t>
            </a:r>
            <a:r>
              <a:rPr>
                <a:solidFill>
                  <a:srgbClr val="FFFFFF"/>
                </a:solidFill>
              </a:rPr>
              <a:t>=</a:t>
            </a:r>
            <a:r>
              <a:t>"{{ asset('css/app.css') }}"</a:t>
            </a:r>
            <a:r>
              <a:rPr>
                <a:solidFill>
                  <a:srgbClr val="FFFFFF"/>
                </a:solidFill>
              </a:rPr>
              <a:t> </a:t>
            </a:r>
            <a:r>
              <a:rPr b="1">
                <a:solidFill>
                  <a:srgbClr val="BDB76B"/>
                </a:solidFill>
              </a:rPr>
              <a:t>rel</a:t>
            </a:r>
            <a:r>
              <a:rPr>
                <a:solidFill>
                  <a:srgbClr val="FFFFFF"/>
                </a:solidFill>
              </a:rPr>
              <a:t>=</a:t>
            </a:r>
            <a:r>
              <a:t>"stylesheet"</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b="1" sz="1400">
                <a:solidFill>
                  <a:srgbClr val="F0E68C"/>
                </a:solidFill>
                <a:latin typeface="Courier New"/>
                <a:ea typeface="Courier New"/>
                <a:cs typeface="Courier New"/>
                <a:sym typeface="Courier New"/>
              </a:defRPr>
            </a:pPr>
            <a:r>
              <a:t>&lt;/head&gt;</a:t>
            </a:r>
            <a:endParaRPr b="0">
              <a:solidFill>
                <a:srgbClr val="373737"/>
              </a:solidFill>
              <a:latin typeface="Menlo Regular"/>
              <a:ea typeface="Menlo Regular"/>
              <a:cs typeface="Menlo Regular"/>
              <a:sym typeface="Menlo Regular"/>
            </a:endParaRPr>
          </a:p>
          <a:p>
            <a:pPr marL="0" indent="0" defTabSz="457200">
              <a:spcBef>
                <a:spcPts val="0"/>
              </a:spcBef>
              <a:buClrTx/>
              <a:buSzTx/>
              <a:buNone/>
              <a:defRPr b="1" sz="1400">
                <a:solidFill>
                  <a:srgbClr val="F0E68C"/>
                </a:solidFill>
                <a:latin typeface="Courier New"/>
                <a:ea typeface="Courier New"/>
                <a:cs typeface="Courier New"/>
                <a:sym typeface="Courier New"/>
              </a:defRPr>
            </a:pPr>
            <a:r>
              <a:t>&lt;body&gt;</a:t>
            </a:r>
            <a:endParaRPr b="0">
              <a:solidFill>
                <a:srgbClr val="373737"/>
              </a:solidFill>
              <a:latin typeface="Menlo Regular"/>
              <a:ea typeface="Menlo Regular"/>
              <a:cs typeface="Menlo Regular"/>
              <a:sym typeface="Menlo Regular"/>
            </a:endParaRPr>
          </a:p>
          <a:p>
            <a:pPr marL="0" indent="0" defTabSz="457200">
              <a:spcBef>
                <a:spcPts val="0"/>
              </a:spcBef>
              <a:buClrTx/>
              <a:buSzTx/>
              <a:buNone/>
              <a:defRPr sz="14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id</a:t>
            </a:r>
            <a:r>
              <a:rPr>
                <a:solidFill>
                  <a:srgbClr val="FFFFFF"/>
                </a:solidFill>
              </a:rPr>
              <a:t>=</a:t>
            </a:r>
            <a:r>
              <a:t>"app"</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4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&lt;nav</a:t>
            </a:r>
            <a:r>
              <a:rPr>
                <a:solidFill>
                  <a:srgbClr val="FFFFFF"/>
                </a:solidFill>
              </a:rPr>
              <a:t> </a:t>
            </a:r>
            <a:r>
              <a:rPr b="1">
                <a:solidFill>
                  <a:srgbClr val="BDB76B"/>
                </a:solidFill>
              </a:rPr>
              <a:t>class</a:t>
            </a:r>
            <a:r>
              <a:rPr>
                <a:solidFill>
                  <a:srgbClr val="FFFFFF"/>
                </a:solidFill>
              </a:rPr>
              <a:t>=</a:t>
            </a:r>
            <a:r>
              <a:t>"navbar navbar-expand-md navbar-light navbar-laravel"</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400">
                <a:latin typeface="Courier New"/>
                <a:ea typeface="Courier New"/>
                <a:cs typeface="Courier New"/>
                <a:sym typeface="Courier New"/>
              </a:defRPr>
            </a:pPr>
            <a:r>
              <a:t>            </a:t>
            </a:r>
            <a:r>
              <a:rPr b="1">
                <a:solidFill>
                  <a:srgbClr val="F0E68C"/>
                </a:solidFill>
              </a:rPr>
              <a:t>&lt;div</a:t>
            </a:r>
            <a:r>
              <a:t> </a:t>
            </a:r>
            <a:r>
              <a:rPr b="1">
                <a:solidFill>
                  <a:srgbClr val="BDB76B"/>
                </a:solidFill>
              </a:rPr>
              <a:t>class</a:t>
            </a:r>
            <a:r>
              <a:t>=</a:t>
            </a:r>
            <a:r>
              <a:rPr>
                <a:solidFill>
                  <a:srgbClr val="FFA0A0"/>
                </a:solidFill>
              </a:rPr>
              <a:t>"container"</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400">
                <a:latin typeface="Courier New"/>
                <a:ea typeface="Courier New"/>
                <a:cs typeface="Courier New"/>
                <a:sym typeface="Courier New"/>
              </a:defRPr>
            </a:pPr>
            <a:r>
              <a:t>                </a:t>
            </a:r>
            <a:r>
              <a:rPr b="1">
                <a:solidFill>
                  <a:srgbClr val="F0E68C"/>
                </a:solidFill>
              </a:rPr>
              <a:t>&lt;a</a:t>
            </a:r>
            <a:r>
              <a:t> </a:t>
            </a:r>
            <a:r>
              <a:rPr b="1">
                <a:solidFill>
                  <a:srgbClr val="BDB76B"/>
                </a:solidFill>
              </a:rPr>
              <a:t>class</a:t>
            </a:r>
            <a:r>
              <a:t>=</a:t>
            </a:r>
            <a:r>
              <a:rPr>
                <a:solidFill>
                  <a:srgbClr val="FFA0A0"/>
                </a:solidFill>
              </a:rPr>
              <a:t>"navbar-brand"</a:t>
            </a:r>
            <a:r>
              <a:t> </a:t>
            </a:r>
            <a:r>
              <a:rPr b="1">
                <a:solidFill>
                  <a:srgbClr val="BDB76B"/>
                </a:solidFill>
              </a:rPr>
              <a:t>href</a:t>
            </a:r>
            <a:r>
              <a:t>=</a:t>
            </a:r>
            <a:r>
              <a:rPr>
                <a:solidFill>
                  <a:srgbClr val="FFA0A0"/>
                </a:solidFill>
              </a:rPr>
              <a:t>"{{ url('/') }}"</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400">
                <a:latin typeface="Courier New"/>
                <a:ea typeface="Courier New"/>
                <a:cs typeface="Courier New"/>
                <a:sym typeface="Courier New"/>
              </a:defRPr>
            </a:pPr>
            <a:r>
              <a:t>                    Laravel 9 User Roles and Permissions - ItSolutionStuff.com</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400">
                <a:latin typeface="Courier New"/>
                <a:ea typeface="Courier New"/>
                <a:cs typeface="Courier New"/>
                <a:sym typeface="Courier New"/>
              </a:defRPr>
            </a:pPr>
            <a:r>
              <a:t>                </a:t>
            </a:r>
            <a:r>
              <a:rPr b="1">
                <a:solidFill>
                  <a:srgbClr val="F0E68C"/>
                </a:solidFill>
              </a:rPr>
              <a:t>&lt;/a&gt;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4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&lt;button</a:t>
            </a:r>
            <a:r>
              <a:rPr>
                <a:solidFill>
                  <a:srgbClr val="FFFFFF"/>
                </a:solidFill>
              </a:rPr>
              <a:t> </a:t>
            </a:r>
            <a:r>
              <a:rPr b="1">
                <a:solidFill>
                  <a:srgbClr val="BDB76B"/>
                </a:solidFill>
              </a:rPr>
              <a:t>class</a:t>
            </a:r>
            <a:r>
              <a:rPr>
                <a:solidFill>
                  <a:srgbClr val="FFFFFF"/>
                </a:solidFill>
              </a:rPr>
              <a:t>=</a:t>
            </a:r>
            <a:r>
              <a:t>"navbar-toggler"</a:t>
            </a:r>
            <a:r>
              <a:rPr>
                <a:solidFill>
                  <a:srgbClr val="FFFFFF"/>
                </a:solidFill>
              </a:rPr>
              <a:t> </a:t>
            </a:r>
            <a:r>
              <a:rPr b="1">
                <a:solidFill>
                  <a:srgbClr val="BDB76B"/>
                </a:solidFill>
              </a:rPr>
              <a:t>type</a:t>
            </a:r>
            <a:r>
              <a:rPr>
                <a:solidFill>
                  <a:srgbClr val="FFFFFF"/>
                </a:solidFill>
              </a:rPr>
              <a:t>=</a:t>
            </a:r>
            <a:r>
              <a:t>"button"</a:t>
            </a:r>
            <a:r>
              <a:rPr>
                <a:solidFill>
                  <a:srgbClr val="FFFFFF"/>
                </a:solidFill>
              </a:rPr>
              <a:t> </a:t>
            </a:r>
            <a:r>
              <a:rPr b="1">
                <a:solidFill>
                  <a:srgbClr val="BDB76B"/>
                </a:solidFill>
              </a:rPr>
              <a:t>data-toggle</a:t>
            </a:r>
            <a:r>
              <a:rPr>
                <a:solidFill>
                  <a:srgbClr val="FFFFFF"/>
                </a:solidFill>
              </a:rPr>
              <a:t>=</a:t>
            </a:r>
            <a:r>
              <a:t>"collapse"</a:t>
            </a:r>
            <a:r>
              <a:rPr>
                <a:solidFill>
                  <a:srgbClr val="FFFFFF"/>
                </a:solidFill>
              </a:rPr>
              <a:t> </a:t>
            </a:r>
            <a:r>
              <a:rPr b="1">
                <a:solidFill>
                  <a:srgbClr val="BDB76B"/>
                </a:solidFill>
              </a:rPr>
              <a:t>data-target</a:t>
            </a:r>
            <a:r>
              <a:rPr>
                <a:solidFill>
                  <a:srgbClr val="FFFFFF"/>
                </a:solidFill>
              </a:rPr>
              <a:t>=</a:t>
            </a:r>
            <a:r>
              <a:t>"#navbarSupportedContent"</a:t>
            </a:r>
            <a:r>
              <a:rPr>
                <a:solidFill>
                  <a:srgbClr val="FFFFFF"/>
                </a:solidFill>
              </a:rPr>
              <a:t> </a:t>
            </a:r>
            <a:r>
              <a:rPr b="1">
                <a:solidFill>
                  <a:srgbClr val="BDB76B"/>
                </a:solidFill>
              </a:rPr>
              <a:t>aria-controls</a:t>
            </a:r>
            <a:r>
              <a:rPr>
                <a:solidFill>
                  <a:srgbClr val="FFFFFF"/>
                </a:solidFill>
              </a:rPr>
              <a:t>=</a:t>
            </a:r>
            <a:r>
              <a:t>"navbarSupportedContent"</a:t>
            </a:r>
            <a:r>
              <a:rPr>
                <a:solidFill>
                  <a:srgbClr val="FFFFFF"/>
                </a:solidFill>
              </a:rPr>
              <a:t> </a:t>
            </a:r>
            <a:r>
              <a:rPr b="1">
                <a:solidFill>
                  <a:srgbClr val="BDB76B"/>
                </a:solidFill>
              </a:rPr>
              <a:t>aria-expanded</a:t>
            </a:r>
            <a:r>
              <a:rPr>
                <a:solidFill>
                  <a:srgbClr val="FFFFFF"/>
                </a:solidFill>
              </a:rPr>
              <a:t>=</a:t>
            </a:r>
            <a:r>
              <a:t>"false"</a:t>
            </a:r>
            <a:r>
              <a:rPr>
                <a:solidFill>
                  <a:srgbClr val="FFFFFF"/>
                </a:solidFill>
              </a:rPr>
              <a:t> </a:t>
            </a:r>
            <a:r>
              <a:rPr b="1">
                <a:solidFill>
                  <a:srgbClr val="BDB76B"/>
                </a:solidFill>
              </a:rPr>
              <a:t>aria-label</a:t>
            </a:r>
            <a:r>
              <a:rPr>
                <a:solidFill>
                  <a:srgbClr val="FFFFFF"/>
                </a:solidFill>
              </a:rPr>
              <a:t>=</a:t>
            </a:r>
            <a:r>
              <a:t>"Toggle navigation"</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4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&lt;span</a:t>
            </a:r>
            <a:r>
              <a:rPr>
                <a:solidFill>
                  <a:srgbClr val="FFFFFF"/>
                </a:solidFill>
              </a:rPr>
              <a:t> </a:t>
            </a:r>
            <a:r>
              <a:rPr b="1">
                <a:solidFill>
                  <a:srgbClr val="BDB76B"/>
                </a:solidFill>
              </a:rPr>
              <a:t>class</a:t>
            </a:r>
            <a:r>
              <a:rPr>
                <a:solidFill>
                  <a:srgbClr val="FFFFFF"/>
                </a:solidFill>
              </a:rPr>
              <a:t>=</a:t>
            </a:r>
            <a:r>
              <a:t>"navbar-toggler-icon"</a:t>
            </a:r>
            <a:r>
              <a:rPr b="1">
                <a:solidFill>
                  <a:srgbClr val="F0E68C"/>
                </a:solidFill>
              </a:rPr>
              <a:t>&gt;&lt;/span&gt;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400">
                <a:latin typeface="Courier New"/>
                <a:ea typeface="Courier New"/>
                <a:cs typeface="Courier New"/>
                <a:sym typeface="Courier New"/>
              </a:defRPr>
            </a:pPr>
            <a:r>
              <a:t>                </a:t>
            </a:r>
            <a:r>
              <a:rPr b="1">
                <a:solidFill>
                  <a:srgbClr val="F0E68C"/>
                </a:solidFill>
              </a:rPr>
              <a:t>&lt;/button&gt;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400">
                <a:latin typeface="Courier New"/>
                <a:ea typeface="Courier New"/>
                <a:cs typeface="Courier New"/>
                <a:sym typeface="Courier New"/>
              </a:defRPr>
            </a:pPr>
            <a:r>
              <a:t>    </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4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"collapse navbar-collapse"</a:t>
            </a:r>
            <a:r>
              <a:rPr>
                <a:solidFill>
                  <a:srgbClr val="FFFFFF"/>
                </a:solidFill>
              </a:rPr>
              <a:t> </a:t>
            </a:r>
            <a:r>
              <a:rPr b="1">
                <a:solidFill>
                  <a:srgbClr val="BDB76B"/>
                </a:solidFill>
              </a:rPr>
              <a:t>id</a:t>
            </a:r>
            <a:r>
              <a:rPr>
                <a:solidFill>
                  <a:srgbClr val="FFFFFF"/>
                </a:solidFill>
              </a:rPr>
              <a:t>=</a:t>
            </a:r>
            <a:r>
              <a:t>"navbarSupportedContent"</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400">
                <a:solidFill>
                  <a:srgbClr val="87CEEB"/>
                </a:solidFill>
                <a:latin typeface="Courier New"/>
                <a:ea typeface="Courier New"/>
                <a:cs typeface="Courier New"/>
                <a:sym typeface="Courier New"/>
              </a:defRPr>
            </a:pPr>
            <a:r>
              <a:rPr>
                <a:solidFill>
                  <a:srgbClr val="FFFFFF"/>
                </a:solidFill>
              </a:rPr>
              <a:t>                    </a:t>
            </a:r>
            <a:r>
              <a:t>&lt;!-- Left Side Of Navbar --&gt;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400">
                <a:latin typeface="Courier New"/>
                <a:ea typeface="Courier New"/>
                <a:cs typeface="Courier New"/>
                <a:sym typeface="Courier New"/>
              </a:defRPr>
            </a:pPr>
            <a:r>
              <a:t>                    </a:t>
            </a:r>
            <a:r>
              <a:rPr b="1">
                <a:solidFill>
                  <a:srgbClr val="F0E68C"/>
                </a:solidFill>
              </a:rPr>
              <a:t>&lt;ul</a:t>
            </a:r>
            <a:r>
              <a:t> </a:t>
            </a:r>
            <a:r>
              <a:rPr b="1">
                <a:solidFill>
                  <a:srgbClr val="BDB76B"/>
                </a:solidFill>
              </a:rPr>
              <a:t>class</a:t>
            </a:r>
            <a:r>
              <a:t>=</a:t>
            </a:r>
            <a:r>
              <a:rPr>
                <a:solidFill>
                  <a:srgbClr val="FFA0A0"/>
                </a:solidFill>
              </a:rPr>
              <a:t>"navbar-nav mr-auto"</a:t>
            </a:r>
            <a:r>
              <a:rPr b="1">
                <a:solidFill>
                  <a:srgbClr val="F0E68C"/>
                </a:solidFill>
              </a:rPr>
              <a:t>&gt;&lt;/ul&gt;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400">
                <a:solidFill>
                  <a:srgbClr val="373737"/>
                </a:solidFill>
                <a:latin typeface="Menlo Regular"/>
                <a:ea typeface="Menlo Regular"/>
                <a:cs typeface="Menlo Regular"/>
                <a:sym typeface="Menlo Regular"/>
              </a:defRPr>
            </a:pPr>
          </a:p>
          <a:p>
            <a:pPr marL="0" indent="0" defTabSz="457200">
              <a:spcBef>
                <a:spcPts val="0"/>
              </a:spcBef>
              <a:buClrTx/>
              <a:buSzTx/>
              <a:buNone/>
              <a:defRPr sz="1400">
                <a:solidFill>
                  <a:srgbClr val="87CEEB"/>
                </a:solidFill>
                <a:latin typeface="Courier New"/>
                <a:ea typeface="Courier New"/>
                <a:cs typeface="Courier New"/>
                <a:sym typeface="Courier New"/>
              </a:defRPr>
            </a:pPr>
            <a:r>
              <a:rPr>
                <a:solidFill>
                  <a:srgbClr val="FFFFFF"/>
                </a:solidFill>
              </a:rPr>
              <a:t>                   </a:t>
            </a:r>
          </a:p>
        </p:txBody>
      </p:sp>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2" name="CMS Role &amp; Permission"/>
          <p:cNvSpPr txBox="1"/>
          <p:nvPr>
            <p:ph type="title"/>
          </p:nvPr>
        </p:nvSpPr>
        <p:spPr>
          <a:xfrm>
            <a:off x="1270000" y="792774"/>
            <a:ext cx="21844000" cy="1557438"/>
          </a:xfrm>
          <a:prstGeom prst="rect">
            <a:avLst/>
          </a:prstGeom>
        </p:spPr>
        <p:txBody>
          <a:bodyPr/>
          <a:lstStyle/>
          <a:p>
            <a:pPr/>
            <a:r>
              <a:t>CMS Role &amp; Permission</a:t>
            </a:r>
          </a:p>
        </p:txBody>
      </p:sp>
      <p:sp>
        <p:nvSpPr>
          <p:cNvPr id="633" name="Step 9: resources/views/layouts/app.blade.php"/>
          <p:cNvSpPr txBox="1"/>
          <p:nvPr>
            <p:ph type="body" idx="21"/>
          </p:nvPr>
        </p:nvSpPr>
        <p:spPr>
          <a:xfrm>
            <a:off x="1270000" y="2133322"/>
            <a:ext cx="21844000" cy="1016001"/>
          </a:xfrm>
          <a:prstGeom prst="rect">
            <a:avLst/>
          </a:prstGeom>
          <a:extLst>
            <a:ext uri="{C572A759-6A51-4108-AA02-DFA0A04FC94B}">
              <ma14:wrappingTextBoxFlag xmlns:ma14="http://schemas.microsoft.com/office/mac/drawingml/2011/main" val="1"/>
            </a:ext>
          </a:extLst>
        </p:spPr>
        <p:txBody>
          <a:bodyPr/>
          <a:lstStyle/>
          <a:p>
            <a:pPr/>
            <a:r>
              <a:t>Step 9: resources/views/layouts/app.blade.php</a:t>
            </a:r>
          </a:p>
        </p:txBody>
      </p:sp>
      <p:sp>
        <p:nvSpPr>
          <p:cNvPr id="634" name="&lt;!-- Right Side Of Navbar --&gt;…"/>
          <p:cNvSpPr txBox="1"/>
          <p:nvPr>
            <p:ph type="body" idx="1"/>
          </p:nvPr>
        </p:nvSpPr>
        <p:spPr>
          <a:xfrm>
            <a:off x="223220" y="3086099"/>
            <a:ext cx="20372458" cy="10312219"/>
          </a:xfrm>
          <a:prstGeom prst="rect">
            <a:avLst/>
          </a:prstGeom>
        </p:spPr>
        <p:txBody>
          <a:bodyPr/>
          <a:lstStyle/>
          <a:p>
            <a:pPr marL="0" indent="0" defTabSz="457200">
              <a:spcBef>
                <a:spcPts val="0"/>
              </a:spcBef>
              <a:buClrTx/>
              <a:buSzTx/>
              <a:buNone/>
              <a:defRPr sz="1400">
                <a:solidFill>
                  <a:srgbClr val="87CEEB"/>
                </a:solidFill>
                <a:latin typeface="Courier New"/>
                <a:ea typeface="Courier New"/>
                <a:cs typeface="Courier New"/>
                <a:sym typeface="Courier New"/>
              </a:defRPr>
            </a:pPr>
            <a:r>
              <a:rPr>
                <a:solidFill>
                  <a:srgbClr val="FFFFFF"/>
                </a:solidFill>
              </a:rPr>
              <a:t>                    </a:t>
            </a:r>
            <a:r>
              <a:t>&lt;!-- Right Side Of Navbar --&gt;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400">
                <a:latin typeface="Courier New"/>
                <a:ea typeface="Courier New"/>
                <a:cs typeface="Courier New"/>
                <a:sym typeface="Courier New"/>
              </a:defRPr>
            </a:pPr>
            <a:r>
              <a:t>                    </a:t>
            </a:r>
            <a:r>
              <a:rPr b="1">
                <a:solidFill>
                  <a:srgbClr val="F0E68C"/>
                </a:solidFill>
              </a:rPr>
              <a:t>&lt;ul</a:t>
            </a:r>
            <a:r>
              <a:t> </a:t>
            </a:r>
            <a:r>
              <a:rPr b="1">
                <a:solidFill>
                  <a:srgbClr val="BDB76B"/>
                </a:solidFill>
              </a:rPr>
              <a:t>class</a:t>
            </a:r>
            <a:r>
              <a:t>=</a:t>
            </a:r>
            <a:r>
              <a:rPr>
                <a:solidFill>
                  <a:srgbClr val="FFA0A0"/>
                </a:solidFill>
              </a:rPr>
              <a:t>"navbar-nav ml-auto"</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400">
                <a:solidFill>
                  <a:srgbClr val="87CEEB"/>
                </a:solidFill>
                <a:latin typeface="Courier New"/>
                <a:ea typeface="Courier New"/>
                <a:cs typeface="Courier New"/>
                <a:sym typeface="Courier New"/>
              </a:defRPr>
            </a:pPr>
            <a:r>
              <a:rPr>
                <a:solidFill>
                  <a:srgbClr val="FFFFFF"/>
                </a:solidFill>
              </a:rPr>
              <a:t>                        </a:t>
            </a:r>
            <a:r>
              <a:t>&lt;!-- Authentication Links --&gt;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400">
                <a:latin typeface="Courier New"/>
                <a:ea typeface="Courier New"/>
                <a:cs typeface="Courier New"/>
                <a:sym typeface="Courier New"/>
              </a:defRPr>
            </a:pPr>
            <a:r>
              <a:t>                        @guest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400">
                <a:latin typeface="Courier New"/>
                <a:ea typeface="Courier New"/>
                <a:cs typeface="Courier New"/>
                <a:sym typeface="Courier New"/>
              </a:defRPr>
            </a:pPr>
            <a:r>
              <a:t>                            </a:t>
            </a:r>
            <a:r>
              <a:rPr b="1">
                <a:solidFill>
                  <a:srgbClr val="F0E68C"/>
                </a:solidFill>
              </a:rPr>
              <a:t>&lt;li&gt;&lt;a</a:t>
            </a:r>
            <a:r>
              <a:t> </a:t>
            </a:r>
            <a:r>
              <a:rPr b="1">
                <a:solidFill>
                  <a:srgbClr val="BDB76B"/>
                </a:solidFill>
              </a:rPr>
              <a:t>class</a:t>
            </a:r>
            <a:r>
              <a:t>=</a:t>
            </a:r>
            <a:r>
              <a:rPr>
                <a:solidFill>
                  <a:srgbClr val="FFA0A0"/>
                </a:solidFill>
              </a:rPr>
              <a:t>"nav-link"</a:t>
            </a:r>
            <a:r>
              <a:t> </a:t>
            </a:r>
            <a:r>
              <a:rPr b="1">
                <a:solidFill>
                  <a:srgbClr val="BDB76B"/>
                </a:solidFill>
              </a:rPr>
              <a:t>href</a:t>
            </a:r>
            <a:r>
              <a:t>=</a:t>
            </a:r>
            <a:r>
              <a:rPr>
                <a:solidFill>
                  <a:srgbClr val="FFA0A0"/>
                </a:solidFill>
              </a:rPr>
              <a:t>"{{ route('login') }}"</a:t>
            </a:r>
            <a:r>
              <a:rPr b="1">
                <a:solidFill>
                  <a:srgbClr val="F0E68C"/>
                </a:solidFill>
              </a:rPr>
              <a:t>&gt;</a:t>
            </a:r>
            <a:r>
              <a:t>{{ __('Login') }}</a:t>
            </a:r>
            <a:r>
              <a:rPr b="1">
                <a:solidFill>
                  <a:srgbClr val="F0E68C"/>
                </a:solidFill>
              </a:rPr>
              <a:t>&lt;/a&gt;&lt;/li&gt;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400">
                <a:latin typeface="Courier New"/>
                <a:ea typeface="Courier New"/>
                <a:cs typeface="Courier New"/>
                <a:sym typeface="Courier New"/>
              </a:defRPr>
            </a:pPr>
            <a:r>
              <a:t>                            </a:t>
            </a:r>
            <a:r>
              <a:rPr b="1">
                <a:solidFill>
                  <a:srgbClr val="F0E68C"/>
                </a:solidFill>
              </a:rPr>
              <a:t>&lt;li&gt;&lt;a</a:t>
            </a:r>
            <a:r>
              <a:t> </a:t>
            </a:r>
            <a:r>
              <a:rPr b="1">
                <a:solidFill>
                  <a:srgbClr val="BDB76B"/>
                </a:solidFill>
              </a:rPr>
              <a:t>class</a:t>
            </a:r>
            <a:r>
              <a:t>=</a:t>
            </a:r>
            <a:r>
              <a:rPr>
                <a:solidFill>
                  <a:srgbClr val="FFA0A0"/>
                </a:solidFill>
              </a:rPr>
              <a:t>"nav-link"</a:t>
            </a:r>
            <a:r>
              <a:t> </a:t>
            </a:r>
            <a:r>
              <a:rPr b="1">
                <a:solidFill>
                  <a:srgbClr val="BDB76B"/>
                </a:solidFill>
              </a:rPr>
              <a:t>href</a:t>
            </a:r>
            <a:r>
              <a:t>=</a:t>
            </a:r>
            <a:r>
              <a:rPr>
                <a:solidFill>
                  <a:srgbClr val="FFA0A0"/>
                </a:solidFill>
              </a:rPr>
              <a:t>"{{ route('register') }}"</a:t>
            </a:r>
            <a:r>
              <a:rPr b="1">
                <a:solidFill>
                  <a:srgbClr val="F0E68C"/>
                </a:solidFill>
              </a:rPr>
              <a:t>&gt;</a:t>
            </a:r>
            <a:r>
              <a:t>{{ __('Register') }}</a:t>
            </a:r>
            <a:r>
              <a:rPr b="1">
                <a:solidFill>
                  <a:srgbClr val="F0E68C"/>
                </a:solidFill>
              </a:rPr>
              <a:t>&lt;/a&gt;&lt;/li&gt;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400">
                <a:latin typeface="Courier New"/>
                <a:ea typeface="Courier New"/>
                <a:cs typeface="Courier New"/>
                <a:sym typeface="Courier New"/>
              </a:defRPr>
            </a:pPr>
            <a:r>
              <a:t>                        @else</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400">
                <a:latin typeface="Courier New"/>
                <a:ea typeface="Courier New"/>
                <a:cs typeface="Courier New"/>
                <a:sym typeface="Courier New"/>
              </a:defRPr>
            </a:pPr>
            <a:r>
              <a:t>                            </a:t>
            </a:r>
            <a:r>
              <a:rPr b="1">
                <a:solidFill>
                  <a:srgbClr val="F0E68C"/>
                </a:solidFill>
              </a:rPr>
              <a:t>&lt;li&gt;&lt;a</a:t>
            </a:r>
            <a:r>
              <a:t> </a:t>
            </a:r>
            <a:r>
              <a:rPr b="1">
                <a:solidFill>
                  <a:srgbClr val="BDB76B"/>
                </a:solidFill>
              </a:rPr>
              <a:t>class</a:t>
            </a:r>
            <a:r>
              <a:t>=</a:t>
            </a:r>
            <a:r>
              <a:rPr>
                <a:solidFill>
                  <a:srgbClr val="FFA0A0"/>
                </a:solidFill>
              </a:rPr>
              <a:t>"nav-link"</a:t>
            </a:r>
            <a:r>
              <a:t> </a:t>
            </a:r>
            <a:r>
              <a:rPr b="1">
                <a:solidFill>
                  <a:srgbClr val="BDB76B"/>
                </a:solidFill>
              </a:rPr>
              <a:t>href</a:t>
            </a:r>
            <a:r>
              <a:t>=</a:t>
            </a:r>
            <a:r>
              <a:rPr>
                <a:solidFill>
                  <a:srgbClr val="FFA0A0"/>
                </a:solidFill>
              </a:rPr>
              <a:t>"{{ route('users.index') }}"</a:t>
            </a:r>
            <a:r>
              <a:rPr b="1">
                <a:solidFill>
                  <a:srgbClr val="F0E68C"/>
                </a:solidFill>
              </a:rPr>
              <a:t>&gt;</a:t>
            </a:r>
            <a:r>
              <a:t>Manage Users</a:t>
            </a:r>
            <a:r>
              <a:rPr b="1">
                <a:solidFill>
                  <a:srgbClr val="F0E68C"/>
                </a:solidFill>
              </a:rPr>
              <a:t>&lt;/a&gt;&lt;/li&gt;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400">
                <a:latin typeface="Courier New"/>
                <a:ea typeface="Courier New"/>
                <a:cs typeface="Courier New"/>
                <a:sym typeface="Courier New"/>
              </a:defRPr>
            </a:pPr>
            <a:r>
              <a:t>                            </a:t>
            </a:r>
            <a:r>
              <a:rPr b="1">
                <a:solidFill>
                  <a:srgbClr val="F0E68C"/>
                </a:solidFill>
              </a:rPr>
              <a:t>&lt;li&gt;&lt;a</a:t>
            </a:r>
            <a:r>
              <a:t> </a:t>
            </a:r>
            <a:r>
              <a:rPr b="1">
                <a:solidFill>
                  <a:srgbClr val="BDB76B"/>
                </a:solidFill>
              </a:rPr>
              <a:t>class</a:t>
            </a:r>
            <a:r>
              <a:t>=</a:t>
            </a:r>
            <a:r>
              <a:rPr>
                <a:solidFill>
                  <a:srgbClr val="FFA0A0"/>
                </a:solidFill>
              </a:rPr>
              <a:t>"nav-link"</a:t>
            </a:r>
            <a:r>
              <a:t> </a:t>
            </a:r>
            <a:r>
              <a:rPr b="1">
                <a:solidFill>
                  <a:srgbClr val="BDB76B"/>
                </a:solidFill>
              </a:rPr>
              <a:t>href</a:t>
            </a:r>
            <a:r>
              <a:t>=</a:t>
            </a:r>
            <a:r>
              <a:rPr>
                <a:solidFill>
                  <a:srgbClr val="FFA0A0"/>
                </a:solidFill>
              </a:rPr>
              <a:t>"{{ route('roles.index') }}"</a:t>
            </a:r>
            <a:r>
              <a:rPr b="1">
                <a:solidFill>
                  <a:srgbClr val="F0E68C"/>
                </a:solidFill>
              </a:rPr>
              <a:t>&gt;</a:t>
            </a:r>
            <a:r>
              <a:t>Manage Role</a:t>
            </a:r>
            <a:r>
              <a:rPr b="1">
                <a:solidFill>
                  <a:srgbClr val="F0E68C"/>
                </a:solidFill>
              </a:rPr>
              <a:t>&lt;/a&gt;&lt;/li&gt;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4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&lt;li&gt;&lt;a</a:t>
            </a:r>
            <a:r>
              <a:rPr>
                <a:solidFill>
                  <a:srgbClr val="FFFFFF"/>
                </a:solidFill>
              </a:rPr>
              <a:t> </a:t>
            </a:r>
            <a:r>
              <a:rPr b="1">
                <a:solidFill>
                  <a:srgbClr val="BDB76B"/>
                </a:solidFill>
              </a:rPr>
              <a:t>class</a:t>
            </a:r>
            <a:r>
              <a:rPr>
                <a:solidFill>
                  <a:srgbClr val="FFFFFF"/>
                </a:solidFill>
              </a:rPr>
              <a:t>=</a:t>
            </a:r>
            <a:r>
              <a:t>"nav-link"</a:t>
            </a:r>
            <a:r>
              <a:rPr>
                <a:solidFill>
                  <a:srgbClr val="FFFFFF"/>
                </a:solidFill>
              </a:rPr>
              <a:t> </a:t>
            </a:r>
            <a:r>
              <a:rPr b="1">
                <a:solidFill>
                  <a:srgbClr val="BDB76B"/>
                </a:solidFill>
              </a:rPr>
              <a:t>href</a:t>
            </a:r>
            <a:r>
              <a:rPr>
                <a:solidFill>
                  <a:srgbClr val="FFFFFF"/>
                </a:solidFill>
              </a:rPr>
              <a:t>=</a:t>
            </a:r>
            <a:r>
              <a:t>"{{ route('products.index') }}"</a:t>
            </a:r>
            <a:r>
              <a:rPr b="1">
                <a:solidFill>
                  <a:srgbClr val="F0E68C"/>
                </a:solidFill>
              </a:rPr>
              <a:t>&gt;</a:t>
            </a:r>
            <a:r>
              <a:rPr>
                <a:solidFill>
                  <a:srgbClr val="FFFFFF"/>
                </a:solidFill>
              </a:rPr>
              <a:t>Manage Product</a:t>
            </a:r>
            <a:r>
              <a:rPr b="1">
                <a:solidFill>
                  <a:srgbClr val="F0E68C"/>
                </a:solidFill>
              </a:rPr>
              <a:t>&lt;/a&gt;&lt;/li&gt;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400">
                <a:latin typeface="Courier New"/>
                <a:ea typeface="Courier New"/>
                <a:cs typeface="Courier New"/>
                <a:sym typeface="Courier New"/>
              </a:defRPr>
            </a:pPr>
            <a:r>
              <a:t>                            </a:t>
            </a:r>
            <a:r>
              <a:rPr b="1">
                <a:solidFill>
                  <a:srgbClr val="F0E68C"/>
                </a:solidFill>
              </a:rPr>
              <a:t>&lt;li</a:t>
            </a:r>
            <a:r>
              <a:t> </a:t>
            </a:r>
            <a:r>
              <a:rPr b="1">
                <a:solidFill>
                  <a:srgbClr val="BDB76B"/>
                </a:solidFill>
              </a:rPr>
              <a:t>class</a:t>
            </a:r>
            <a:r>
              <a:t>=</a:t>
            </a:r>
            <a:r>
              <a:rPr>
                <a:solidFill>
                  <a:srgbClr val="FFA0A0"/>
                </a:solidFill>
              </a:rPr>
              <a:t>"nav-item dropdown"</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400">
                <a:latin typeface="Courier New"/>
                <a:ea typeface="Courier New"/>
                <a:cs typeface="Courier New"/>
                <a:sym typeface="Courier New"/>
              </a:defRPr>
            </a:pPr>
            <a:r>
              <a:t>                                </a:t>
            </a:r>
            <a:r>
              <a:rPr b="1">
                <a:solidFill>
                  <a:srgbClr val="F0E68C"/>
                </a:solidFill>
              </a:rPr>
              <a:t>&lt;a</a:t>
            </a:r>
            <a:r>
              <a:t> </a:t>
            </a:r>
            <a:r>
              <a:rPr b="1">
                <a:solidFill>
                  <a:srgbClr val="BDB76B"/>
                </a:solidFill>
              </a:rPr>
              <a:t>id</a:t>
            </a:r>
            <a:r>
              <a:t>=</a:t>
            </a:r>
            <a:r>
              <a:rPr>
                <a:solidFill>
                  <a:srgbClr val="FFA0A0"/>
                </a:solidFill>
              </a:rPr>
              <a:t>"navbarDropdown"</a:t>
            </a:r>
            <a:r>
              <a:t> </a:t>
            </a:r>
            <a:r>
              <a:rPr b="1">
                <a:solidFill>
                  <a:srgbClr val="BDB76B"/>
                </a:solidFill>
              </a:rPr>
              <a:t>class</a:t>
            </a:r>
            <a:r>
              <a:t>=</a:t>
            </a:r>
            <a:r>
              <a:rPr>
                <a:solidFill>
                  <a:srgbClr val="FFA0A0"/>
                </a:solidFill>
              </a:rPr>
              <a:t>"nav-link dropdown-toggle"</a:t>
            </a:r>
            <a:r>
              <a:t> </a:t>
            </a:r>
            <a:r>
              <a:rPr b="1">
                <a:solidFill>
                  <a:srgbClr val="BDB76B"/>
                </a:solidFill>
              </a:rPr>
              <a:t>href</a:t>
            </a:r>
            <a:r>
              <a:t>=</a:t>
            </a:r>
            <a:r>
              <a:rPr>
                <a:solidFill>
                  <a:srgbClr val="FFA0A0"/>
                </a:solidFill>
              </a:rPr>
              <a:t>"#"</a:t>
            </a:r>
            <a:r>
              <a:t> </a:t>
            </a:r>
            <a:r>
              <a:rPr b="1">
                <a:solidFill>
                  <a:srgbClr val="BDB76B"/>
                </a:solidFill>
              </a:rPr>
              <a:t>role</a:t>
            </a:r>
            <a:r>
              <a:t>=</a:t>
            </a:r>
            <a:r>
              <a:rPr>
                <a:solidFill>
                  <a:srgbClr val="FFA0A0"/>
                </a:solidFill>
              </a:rPr>
              <a:t>"button"</a:t>
            </a:r>
            <a:r>
              <a:t> </a:t>
            </a:r>
            <a:r>
              <a:rPr b="1">
                <a:solidFill>
                  <a:srgbClr val="BDB76B"/>
                </a:solidFill>
              </a:rPr>
              <a:t>data-toggle</a:t>
            </a:r>
            <a:r>
              <a:t>=</a:t>
            </a:r>
            <a:r>
              <a:rPr>
                <a:solidFill>
                  <a:srgbClr val="FFA0A0"/>
                </a:solidFill>
              </a:rPr>
              <a:t>"dropdown"</a:t>
            </a:r>
            <a:r>
              <a:t> </a:t>
            </a:r>
            <a:r>
              <a:rPr b="1">
                <a:solidFill>
                  <a:srgbClr val="BDB76B"/>
                </a:solidFill>
              </a:rPr>
              <a:t>aria-haspopup</a:t>
            </a:r>
            <a:r>
              <a:t>=</a:t>
            </a:r>
            <a:r>
              <a:rPr>
                <a:solidFill>
                  <a:srgbClr val="FFA0A0"/>
                </a:solidFill>
              </a:rPr>
              <a:t>"true"</a:t>
            </a:r>
            <a:r>
              <a:t> </a:t>
            </a:r>
            <a:r>
              <a:rPr b="1">
                <a:solidFill>
                  <a:srgbClr val="BDB76B"/>
                </a:solidFill>
              </a:rPr>
              <a:t>aria-expanded</a:t>
            </a:r>
            <a:r>
              <a:t>=</a:t>
            </a:r>
            <a:r>
              <a:rPr>
                <a:solidFill>
                  <a:srgbClr val="FFA0A0"/>
                </a:solidFill>
              </a:rPr>
              <a:t>"false"</a:t>
            </a:r>
            <a:r>
              <a:t> </a:t>
            </a:r>
            <a:r>
              <a:rPr b="1">
                <a:solidFill>
                  <a:srgbClr val="BDB76B"/>
                </a:solidFill>
              </a:rPr>
              <a:t>v-pre</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400">
                <a:latin typeface="Courier New"/>
                <a:ea typeface="Courier New"/>
                <a:cs typeface="Courier New"/>
                <a:sym typeface="Courier New"/>
              </a:defRPr>
            </a:pPr>
            <a:r>
              <a:t>                                    {{ Auth::user()-&gt;name }} </a:t>
            </a:r>
            <a:r>
              <a:rPr b="1">
                <a:solidFill>
                  <a:srgbClr val="F0E68C"/>
                </a:solidFill>
              </a:rPr>
              <a:t>&lt;span</a:t>
            </a:r>
            <a:r>
              <a:t> </a:t>
            </a:r>
            <a:r>
              <a:rPr b="1">
                <a:solidFill>
                  <a:srgbClr val="BDB76B"/>
                </a:solidFill>
              </a:rPr>
              <a:t>class</a:t>
            </a:r>
            <a:r>
              <a:t>=</a:t>
            </a:r>
            <a:r>
              <a:rPr>
                <a:solidFill>
                  <a:srgbClr val="FFA0A0"/>
                </a:solidFill>
              </a:rPr>
              <a:t>"caret"</a:t>
            </a:r>
            <a:r>
              <a:rPr b="1">
                <a:solidFill>
                  <a:srgbClr val="F0E68C"/>
                </a:solidFill>
              </a:rPr>
              <a:t>&gt;&lt;/span&gt;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400">
                <a:latin typeface="Courier New"/>
                <a:ea typeface="Courier New"/>
                <a:cs typeface="Courier New"/>
                <a:sym typeface="Courier New"/>
              </a:defRPr>
            </a:pPr>
            <a:r>
              <a:t>                                </a:t>
            </a:r>
            <a:r>
              <a:rPr b="1">
                <a:solidFill>
                  <a:srgbClr val="F0E68C"/>
                </a:solidFill>
              </a:rPr>
              <a:t>&lt;/a&gt;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400">
                <a:solidFill>
                  <a:srgbClr val="373737"/>
                </a:solidFill>
                <a:latin typeface="Menlo Regular"/>
                <a:ea typeface="Menlo Regular"/>
                <a:cs typeface="Menlo Regular"/>
                <a:sym typeface="Menlo Regular"/>
              </a:defRPr>
            </a:pPr>
          </a:p>
          <a:p>
            <a:pPr marL="0" indent="0" defTabSz="457200">
              <a:spcBef>
                <a:spcPts val="0"/>
              </a:spcBef>
              <a:buClrTx/>
              <a:buSzTx/>
              <a:buNone/>
              <a:defRPr sz="1400">
                <a:latin typeface="Courier New"/>
                <a:ea typeface="Courier New"/>
                <a:cs typeface="Courier New"/>
                <a:sym typeface="Courier New"/>
              </a:defRPr>
            </a:pPr>
            <a:r>
              <a:t>                                </a:t>
            </a:r>
            <a:r>
              <a:rPr b="1">
                <a:solidFill>
                  <a:srgbClr val="F0E68C"/>
                </a:solidFill>
              </a:rPr>
              <a:t>&lt;div</a:t>
            </a:r>
            <a:r>
              <a:t> </a:t>
            </a:r>
            <a:r>
              <a:rPr b="1">
                <a:solidFill>
                  <a:srgbClr val="BDB76B"/>
                </a:solidFill>
              </a:rPr>
              <a:t>class</a:t>
            </a:r>
            <a:r>
              <a:t>=</a:t>
            </a:r>
            <a:r>
              <a:rPr>
                <a:solidFill>
                  <a:srgbClr val="FFA0A0"/>
                </a:solidFill>
              </a:rPr>
              <a:t>"dropdown-menu"</a:t>
            </a:r>
            <a:r>
              <a:t> </a:t>
            </a:r>
            <a:r>
              <a:rPr b="1">
                <a:solidFill>
                  <a:srgbClr val="BDB76B"/>
                </a:solidFill>
              </a:rPr>
              <a:t>aria-labelledby</a:t>
            </a:r>
            <a:r>
              <a:t>=</a:t>
            </a:r>
            <a:r>
              <a:rPr>
                <a:solidFill>
                  <a:srgbClr val="FFA0A0"/>
                </a:solidFill>
              </a:rPr>
              <a:t>"navbarDropdown"</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400">
                <a:latin typeface="Courier New"/>
                <a:ea typeface="Courier New"/>
                <a:cs typeface="Courier New"/>
                <a:sym typeface="Courier New"/>
              </a:defRPr>
            </a:pPr>
            <a:r>
              <a:t>                                    </a:t>
            </a:r>
            <a:r>
              <a:rPr b="1">
                <a:solidFill>
                  <a:srgbClr val="F0E68C"/>
                </a:solidFill>
              </a:rPr>
              <a:t>&lt;a</a:t>
            </a:r>
            <a:r>
              <a:t> </a:t>
            </a:r>
            <a:r>
              <a:rPr b="1">
                <a:solidFill>
                  <a:srgbClr val="BDB76B"/>
                </a:solidFill>
              </a:rPr>
              <a:t>class</a:t>
            </a:r>
            <a:r>
              <a:t>=</a:t>
            </a:r>
            <a:r>
              <a:rPr>
                <a:solidFill>
                  <a:srgbClr val="FFA0A0"/>
                </a:solidFill>
              </a:rPr>
              <a:t>"dropdown-item"</a:t>
            </a:r>
            <a:r>
              <a:t> </a:t>
            </a:r>
            <a:r>
              <a:rPr b="1">
                <a:solidFill>
                  <a:srgbClr val="BDB76B"/>
                </a:solidFill>
              </a:rPr>
              <a:t>href</a:t>
            </a:r>
            <a:r>
              <a:t>=</a:t>
            </a:r>
            <a:r>
              <a:rPr>
                <a:solidFill>
                  <a:srgbClr val="FFA0A0"/>
                </a:solidFill>
              </a:rPr>
              <a:t>"{{ route('logout') }}"</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400">
                <a:latin typeface="Courier New"/>
                <a:ea typeface="Courier New"/>
                <a:cs typeface="Courier New"/>
                <a:sym typeface="Courier New"/>
              </a:defRPr>
            </a:pPr>
            <a:r>
              <a:t>                                       </a:t>
            </a:r>
            <a:r>
              <a:rPr b="1">
                <a:solidFill>
                  <a:srgbClr val="BDB76B"/>
                </a:solidFill>
              </a:rPr>
              <a:t>onclick</a:t>
            </a:r>
            <a:r>
              <a:t>=</a:t>
            </a:r>
            <a:r>
              <a:rPr>
                <a:solidFill>
                  <a:srgbClr val="FFA0A0"/>
                </a:solidFill>
              </a:rPr>
              <a:t>"</a:t>
            </a:r>
            <a:r>
              <a:t>event.preventDefault();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400">
                <a:latin typeface="Courier New"/>
                <a:ea typeface="Courier New"/>
                <a:cs typeface="Courier New"/>
                <a:sym typeface="Courier New"/>
              </a:defRPr>
            </a:pPr>
            <a:r>
              <a:t>                                                     document.getElementById(</a:t>
            </a:r>
            <a:r>
              <a:rPr>
                <a:solidFill>
                  <a:srgbClr val="FFA0A0"/>
                </a:solidFill>
              </a:rPr>
              <a:t>'logout-form'</a:t>
            </a:r>
            <a:r>
              <a:t>).submit();</a:t>
            </a:r>
            <a:r>
              <a:rPr>
                <a:solidFill>
                  <a:srgbClr val="FFA0A0"/>
                </a:solidFill>
              </a:rPr>
              <a:t>"</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400">
                <a:latin typeface="Courier New"/>
                <a:ea typeface="Courier New"/>
                <a:cs typeface="Courier New"/>
                <a:sym typeface="Courier New"/>
              </a:defRPr>
            </a:pPr>
            <a:r>
              <a:t>                                        {{ __('Logout') }}</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400">
                <a:latin typeface="Courier New"/>
                <a:ea typeface="Courier New"/>
                <a:cs typeface="Courier New"/>
                <a:sym typeface="Courier New"/>
              </a:defRPr>
            </a:pPr>
            <a:r>
              <a:t>                                    </a:t>
            </a:r>
            <a:r>
              <a:rPr b="1">
                <a:solidFill>
                  <a:srgbClr val="F0E68C"/>
                </a:solidFill>
              </a:rPr>
              <a:t>&lt;/a&gt;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400">
                <a:solidFill>
                  <a:srgbClr val="373737"/>
                </a:solidFill>
                <a:latin typeface="Menlo Regular"/>
                <a:ea typeface="Menlo Regular"/>
                <a:cs typeface="Menlo Regular"/>
                <a:sym typeface="Menlo Regular"/>
              </a:defRPr>
            </a:pPr>
          </a:p>
          <a:p>
            <a:pPr marL="0" indent="0" defTabSz="457200">
              <a:spcBef>
                <a:spcPts val="0"/>
              </a:spcBef>
              <a:buClrTx/>
              <a:buSzTx/>
              <a:buNone/>
              <a:defRPr sz="1400">
                <a:latin typeface="Courier New"/>
                <a:ea typeface="Courier New"/>
                <a:cs typeface="Courier New"/>
                <a:sym typeface="Courier New"/>
              </a:defRPr>
            </a:pPr>
            <a:r>
              <a:t>                                    </a:t>
            </a:r>
            <a:r>
              <a:rPr b="1">
                <a:solidFill>
                  <a:srgbClr val="F0E68C"/>
                </a:solidFill>
              </a:rPr>
              <a:t>&lt;form</a:t>
            </a:r>
            <a:r>
              <a:t> </a:t>
            </a:r>
            <a:r>
              <a:rPr b="1">
                <a:solidFill>
                  <a:srgbClr val="BDB76B"/>
                </a:solidFill>
              </a:rPr>
              <a:t>id</a:t>
            </a:r>
            <a:r>
              <a:t>=</a:t>
            </a:r>
            <a:r>
              <a:rPr>
                <a:solidFill>
                  <a:srgbClr val="FFA0A0"/>
                </a:solidFill>
              </a:rPr>
              <a:t>"logout-form"</a:t>
            </a:r>
            <a:r>
              <a:t> </a:t>
            </a:r>
            <a:r>
              <a:rPr b="1">
                <a:solidFill>
                  <a:srgbClr val="BDB76B"/>
                </a:solidFill>
              </a:rPr>
              <a:t>action</a:t>
            </a:r>
            <a:r>
              <a:t>=</a:t>
            </a:r>
            <a:r>
              <a:rPr>
                <a:solidFill>
                  <a:srgbClr val="FFA0A0"/>
                </a:solidFill>
              </a:rPr>
              <a:t>"{{ route('logout') }}"</a:t>
            </a:r>
            <a:r>
              <a:t> </a:t>
            </a:r>
            <a:r>
              <a:rPr b="1">
                <a:solidFill>
                  <a:srgbClr val="BDB76B"/>
                </a:solidFill>
              </a:rPr>
              <a:t>method</a:t>
            </a:r>
            <a:r>
              <a:t>=</a:t>
            </a:r>
            <a:r>
              <a:rPr>
                <a:solidFill>
                  <a:srgbClr val="FFA0A0"/>
                </a:solidFill>
              </a:rPr>
              <a:t>"POST"</a:t>
            </a:r>
            <a:r>
              <a:t> </a:t>
            </a:r>
            <a:r>
              <a:rPr b="1">
                <a:solidFill>
                  <a:srgbClr val="BDB76B"/>
                </a:solidFill>
              </a:rPr>
              <a:t>style</a:t>
            </a:r>
            <a:r>
              <a:t>=</a:t>
            </a:r>
            <a:r>
              <a:rPr>
                <a:solidFill>
                  <a:srgbClr val="FFA0A0"/>
                </a:solidFill>
              </a:rPr>
              <a:t>"</a:t>
            </a:r>
            <a:r>
              <a:t>display: none;</a:t>
            </a:r>
            <a:r>
              <a:rPr>
                <a:solidFill>
                  <a:srgbClr val="FFA0A0"/>
                </a:solidFill>
              </a:rPr>
              <a:t>"</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400">
                <a:latin typeface="Courier New"/>
                <a:ea typeface="Courier New"/>
                <a:cs typeface="Courier New"/>
                <a:sym typeface="Courier New"/>
              </a:defRPr>
            </a:pPr>
            <a:r>
              <a:t>                                        @csrf</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400">
                <a:latin typeface="Courier New"/>
                <a:ea typeface="Courier New"/>
                <a:cs typeface="Courier New"/>
                <a:sym typeface="Courier New"/>
              </a:defRPr>
            </a:pPr>
            <a:r>
              <a:t>                                    </a:t>
            </a:r>
            <a:r>
              <a:rPr b="1">
                <a:solidFill>
                  <a:srgbClr val="F0E68C"/>
                </a:solidFill>
              </a:rPr>
              <a:t>&lt;/form&gt;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400">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400">
                <a:latin typeface="Courier New"/>
                <a:ea typeface="Courier New"/>
                <a:cs typeface="Courier New"/>
                <a:sym typeface="Courier New"/>
              </a:defRPr>
            </a:pPr>
            <a:r>
              <a:t>                            </a:t>
            </a:r>
            <a:r>
              <a:rPr b="1">
                <a:solidFill>
                  <a:srgbClr val="F0E68C"/>
                </a:solidFill>
              </a:rPr>
              <a:t>&lt;/li&gt;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400">
                <a:latin typeface="Courier New"/>
                <a:ea typeface="Courier New"/>
                <a:cs typeface="Courier New"/>
                <a:sym typeface="Courier New"/>
              </a:defRPr>
            </a:pPr>
            <a:r>
              <a:t>                        @endguest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400">
                <a:latin typeface="Courier New"/>
                <a:ea typeface="Courier New"/>
                <a:cs typeface="Courier New"/>
                <a:sym typeface="Courier New"/>
              </a:defRPr>
            </a:pPr>
            <a:r>
              <a:t>                    </a:t>
            </a:r>
            <a:r>
              <a:rPr b="1">
                <a:solidFill>
                  <a:srgbClr val="F0E68C"/>
                </a:solidFill>
              </a:rPr>
              <a:t>&lt;/ul&gt;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400">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400">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400">
                <a:latin typeface="Courier New"/>
                <a:ea typeface="Courier New"/>
                <a:cs typeface="Courier New"/>
                <a:sym typeface="Courier New"/>
              </a:defRPr>
            </a:pPr>
            <a:r>
              <a:t>        </a:t>
            </a:r>
            <a:r>
              <a:rPr b="1">
                <a:solidFill>
                  <a:srgbClr val="F0E68C"/>
                </a:solidFill>
              </a:rPr>
              <a:t>&lt;/nav&gt;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400">
                <a:solidFill>
                  <a:srgbClr val="373737"/>
                </a:solidFill>
                <a:latin typeface="Menlo Regular"/>
                <a:ea typeface="Menlo Regular"/>
                <a:cs typeface="Menlo Regular"/>
                <a:sym typeface="Menlo Regular"/>
              </a:defRPr>
            </a:pPr>
          </a:p>
          <a:p>
            <a:pPr marL="0" indent="0" defTabSz="457200">
              <a:spcBef>
                <a:spcPts val="0"/>
              </a:spcBef>
              <a:buClrTx/>
              <a:buSzTx/>
              <a:buNone/>
              <a:defRPr sz="1400">
                <a:latin typeface="Courier New"/>
                <a:ea typeface="Courier New"/>
                <a:cs typeface="Courier New"/>
                <a:sym typeface="Courier New"/>
              </a:defRPr>
            </a:pPr>
            <a:r>
              <a:t>        </a:t>
            </a:r>
            <a:r>
              <a:rPr b="1">
                <a:solidFill>
                  <a:srgbClr val="F0E68C"/>
                </a:solidFill>
              </a:rPr>
              <a:t>&lt;main</a:t>
            </a:r>
            <a:r>
              <a:t> </a:t>
            </a:r>
            <a:r>
              <a:rPr b="1">
                <a:solidFill>
                  <a:srgbClr val="BDB76B"/>
                </a:solidFill>
              </a:rPr>
              <a:t>class</a:t>
            </a:r>
            <a:r>
              <a:t>=</a:t>
            </a:r>
            <a:r>
              <a:rPr>
                <a:solidFill>
                  <a:srgbClr val="FFA0A0"/>
                </a:solidFill>
              </a:rPr>
              <a:t>"py-4"</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400">
                <a:latin typeface="Courier New"/>
                <a:ea typeface="Courier New"/>
                <a:cs typeface="Courier New"/>
                <a:sym typeface="Courier New"/>
              </a:defRPr>
            </a:pPr>
            <a:r>
              <a:t>            </a:t>
            </a:r>
            <a:r>
              <a:rPr b="1">
                <a:solidFill>
                  <a:srgbClr val="F0E68C"/>
                </a:solidFill>
              </a:rPr>
              <a:t>&lt;div</a:t>
            </a:r>
            <a:r>
              <a:t> </a:t>
            </a:r>
            <a:r>
              <a:rPr b="1">
                <a:solidFill>
                  <a:srgbClr val="BDB76B"/>
                </a:solidFill>
              </a:rPr>
              <a:t>class</a:t>
            </a:r>
            <a:r>
              <a:t>=</a:t>
            </a:r>
            <a:r>
              <a:rPr>
                <a:solidFill>
                  <a:srgbClr val="FFA0A0"/>
                </a:solidFill>
              </a:rPr>
              <a:t>"container"</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400">
                <a:latin typeface="Courier New"/>
                <a:ea typeface="Courier New"/>
                <a:cs typeface="Courier New"/>
                <a:sym typeface="Courier New"/>
              </a:defRPr>
            </a:pPr>
            <a:r>
              <a:t>            @yield('content')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400">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400">
                <a:latin typeface="Courier New"/>
                <a:ea typeface="Courier New"/>
                <a:cs typeface="Courier New"/>
                <a:sym typeface="Courier New"/>
              </a:defRPr>
            </a:pPr>
            <a:r>
              <a:t>        </a:t>
            </a:r>
            <a:r>
              <a:rPr b="1">
                <a:solidFill>
                  <a:srgbClr val="F0E68C"/>
                </a:solidFill>
              </a:rPr>
              <a:t>&lt;/main&gt;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b="1" sz="1400">
                <a:solidFill>
                  <a:srgbClr val="F0E68C"/>
                </a:solidFill>
                <a:latin typeface="Courier New"/>
                <a:ea typeface="Courier New"/>
                <a:cs typeface="Courier New"/>
                <a:sym typeface="Courier New"/>
              </a:defRPr>
            </a:pPr>
            <a:r>
              <a:rPr b="0">
                <a:solidFill>
                  <a:srgbClr val="FFFFFF"/>
                </a:solidFill>
              </a:rPr>
              <a:t>    </a:t>
            </a:r>
            <a:r>
              <a:t>&lt;/div&gt;</a:t>
            </a:r>
            <a:endParaRPr b="0">
              <a:solidFill>
                <a:srgbClr val="373737"/>
              </a:solidFill>
              <a:latin typeface="Menlo Regular"/>
              <a:ea typeface="Menlo Regular"/>
              <a:cs typeface="Menlo Regular"/>
              <a:sym typeface="Menlo Regular"/>
            </a:endParaRPr>
          </a:p>
          <a:p>
            <a:pPr marL="0" indent="0" defTabSz="457200">
              <a:spcBef>
                <a:spcPts val="0"/>
              </a:spcBef>
              <a:buClrTx/>
              <a:buSzTx/>
              <a:buNone/>
              <a:defRPr b="1" sz="1400">
                <a:solidFill>
                  <a:srgbClr val="F0E68C"/>
                </a:solidFill>
                <a:latin typeface="Courier New"/>
                <a:ea typeface="Courier New"/>
                <a:cs typeface="Courier New"/>
                <a:sym typeface="Courier New"/>
              </a:defRPr>
            </a:pPr>
            <a:r>
              <a:t>&lt;/body&gt;</a:t>
            </a:r>
            <a:endParaRPr b="0">
              <a:solidFill>
                <a:srgbClr val="373737"/>
              </a:solidFill>
              <a:latin typeface="Menlo Regular"/>
              <a:ea typeface="Menlo Regular"/>
              <a:cs typeface="Menlo Regular"/>
              <a:sym typeface="Menlo Regular"/>
            </a:endParaRPr>
          </a:p>
          <a:p>
            <a:pPr marL="0" indent="0" defTabSz="457200">
              <a:spcBef>
                <a:spcPts val="0"/>
              </a:spcBef>
              <a:buClrTx/>
              <a:buSzTx/>
              <a:buNone/>
              <a:defRPr b="1" sz="1400">
                <a:solidFill>
                  <a:srgbClr val="F0E68C"/>
                </a:solidFill>
                <a:latin typeface="Courier New"/>
                <a:ea typeface="Courier New"/>
                <a:cs typeface="Courier New"/>
                <a:sym typeface="Courier New"/>
              </a:defRPr>
            </a:pPr>
            <a:r>
              <a:t>&lt;/html&gt;</a:t>
            </a:r>
          </a:p>
        </p:txBody>
      </p:sp>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6" name="CMS Role &amp; Permission"/>
          <p:cNvSpPr txBox="1"/>
          <p:nvPr>
            <p:ph type="title"/>
          </p:nvPr>
        </p:nvSpPr>
        <p:spPr>
          <a:xfrm>
            <a:off x="1270000" y="792774"/>
            <a:ext cx="21844000" cy="1557438"/>
          </a:xfrm>
          <a:prstGeom prst="rect">
            <a:avLst/>
          </a:prstGeom>
        </p:spPr>
        <p:txBody>
          <a:bodyPr/>
          <a:lstStyle/>
          <a:p>
            <a:pPr/>
            <a:r>
              <a:t>CMS Role &amp; Permission</a:t>
            </a:r>
          </a:p>
        </p:txBody>
      </p:sp>
      <p:sp>
        <p:nvSpPr>
          <p:cNvPr id="637" name="Step 9: resources/views/users/index.blade.php"/>
          <p:cNvSpPr txBox="1"/>
          <p:nvPr>
            <p:ph type="body" idx="21"/>
          </p:nvPr>
        </p:nvSpPr>
        <p:spPr>
          <a:xfrm>
            <a:off x="1270000" y="2133322"/>
            <a:ext cx="21844000" cy="1016001"/>
          </a:xfrm>
          <a:prstGeom prst="rect">
            <a:avLst/>
          </a:prstGeom>
          <a:extLst>
            <a:ext uri="{C572A759-6A51-4108-AA02-DFA0A04FC94B}">
              <ma14:wrappingTextBoxFlag xmlns:ma14="http://schemas.microsoft.com/office/mac/drawingml/2011/main" val="1"/>
            </a:ext>
          </a:extLst>
        </p:spPr>
        <p:txBody>
          <a:bodyPr/>
          <a:lstStyle/>
          <a:p>
            <a:pPr/>
            <a:r>
              <a:t>Step 9: resources/views/users/index.blade.php</a:t>
            </a:r>
          </a:p>
        </p:txBody>
      </p:sp>
      <p:sp>
        <p:nvSpPr>
          <p:cNvPr id="638" name="@extends('layouts.app')…"/>
          <p:cNvSpPr txBox="1"/>
          <p:nvPr>
            <p:ph type="body" idx="1"/>
          </p:nvPr>
        </p:nvSpPr>
        <p:spPr>
          <a:xfrm>
            <a:off x="1270000" y="3086100"/>
            <a:ext cx="19325678" cy="10312218"/>
          </a:xfrm>
          <a:prstGeom prst="rect">
            <a:avLst/>
          </a:prstGeom>
        </p:spPr>
        <p:txBody>
          <a:bodyPr/>
          <a:lstStyle/>
          <a:p>
            <a:pPr marL="0" indent="0" defTabSz="237743">
              <a:spcBef>
                <a:spcPts val="0"/>
              </a:spcBef>
              <a:buClrTx/>
              <a:buSzTx/>
              <a:buNone/>
              <a:defRPr sz="1248">
                <a:latin typeface="Courier New"/>
                <a:ea typeface="Courier New"/>
                <a:cs typeface="Courier New"/>
                <a:sym typeface="Courier New"/>
              </a:defRPr>
            </a:pPr>
            <a:r>
              <a:t>@extends('layouts.app')</a:t>
            </a:r>
            <a:endParaRPr>
              <a:solidFill>
                <a:srgbClr val="373737"/>
              </a:solidFill>
              <a:latin typeface="Menlo Regular"/>
              <a:ea typeface="Menlo Regular"/>
              <a:cs typeface="Menlo Regular"/>
              <a:sym typeface="Menlo Regular"/>
            </a:endParaRPr>
          </a:p>
          <a:p>
            <a:pPr marL="0" indent="0" defTabSz="237743">
              <a:spcBef>
                <a:spcPts val="0"/>
              </a:spcBef>
              <a:buClrTx/>
              <a:buSzTx/>
              <a:buNone/>
              <a:defRPr sz="1248">
                <a:solidFill>
                  <a:srgbClr val="373737"/>
                </a:solidFill>
                <a:latin typeface="Menlo Regular"/>
                <a:ea typeface="Menlo Regular"/>
                <a:cs typeface="Menlo Regular"/>
                <a:sym typeface="Menlo Regular"/>
              </a:defRPr>
            </a:pPr>
          </a:p>
          <a:p>
            <a:pPr marL="0" indent="0" defTabSz="237743">
              <a:spcBef>
                <a:spcPts val="0"/>
              </a:spcBef>
              <a:buClrTx/>
              <a:buSzTx/>
              <a:buNone/>
              <a:defRPr sz="1248">
                <a:latin typeface="Courier New"/>
                <a:ea typeface="Courier New"/>
                <a:cs typeface="Courier New"/>
                <a:sym typeface="Courier New"/>
              </a:defRPr>
            </a:pPr>
            <a:r>
              <a:t>@section('content')</a:t>
            </a:r>
            <a:endParaRPr>
              <a:solidFill>
                <a:srgbClr val="373737"/>
              </a:solidFill>
              <a:latin typeface="Menlo Regular"/>
              <a:ea typeface="Menlo Regular"/>
              <a:cs typeface="Menlo Regular"/>
              <a:sym typeface="Menlo Regular"/>
            </a:endParaRPr>
          </a:p>
          <a:p>
            <a:pPr marL="0" indent="0" defTabSz="237743">
              <a:spcBef>
                <a:spcPts val="0"/>
              </a:spcBef>
              <a:buClrTx/>
              <a:buSzTx/>
              <a:buNone/>
              <a:defRPr sz="1248">
                <a:solidFill>
                  <a:srgbClr val="BDB76B"/>
                </a:solidFill>
                <a:latin typeface="Courier New"/>
                <a:ea typeface="Courier New"/>
                <a:cs typeface="Courier New"/>
                <a:sym typeface="Courier New"/>
              </a:defRPr>
            </a:pPr>
            <a:r>
              <a:rPr b="1">
                <a:solidFill>
                  <a:srgbClr val="F0E68C"/>
                </a:solidFill>
              </a:rPr>
              <a:t>&lt;div</a:t>
            </a:r>
            <a:r>
              <a:rPr>
                <a:solidFill>
                  <a:srgbClr val="FFFFFF"/>
                </a:solidFill>
              </a:rPr>
              <a:t> </a:t>
            </a:r>
            <a:r>
              <a:rPr b="1"/>
              <a:t>class</a:t>
            </a:r>
            <a:r>
              <a:rPr>
                <a:solidFill>
                  <a:srgbClr val="FFFFFF"/>
                </a:solidFill>
              </a:rPr>
              <a:t>=</a:t>
            </a:r>
            <a:r>
              <a:rPr>
                <a:solidFill>
                  <a:srgbClr val="FFA0A0"/>
                </a:solidFill>
              </a:rPr>
              <a:t>"row"</a:t>
            </a:r>
            <a:r>
              <a:rPr b="1">
                <a:solidFill>
                  <a:srgbClr val="F0E68C"/>
                </a:solidFill>
              </a:rPr>
              <a:t>&gt;</a:t>
            </a:r>
            <a:endParaRPr>
              <a:solidFill>
                <a:srgbClr val="373737"/>
              </a:solidFill>
              <a:latin typeface="Menlo Regular"/>
              <a:ea typeface="Menlo Regular"/>
              <a:cs typeface="Menlo Regular"/>
              <a:sym typeface="Menlo Regular"/>
            </a:endParaRPr>
          </a:p>
          <a:p>
            <a:pPr marL="0" indent="0" defTabSz="237743">
              <a:spcBef>
                <a:spcPts val="0"/>
              </a:spcBef>
              <a:buClrTx/>
              <a:buSzTx/>
              <a:buNone/>
              <a:defRPr sz="1248">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"col-lg-12 margin-tb"</a:t>
            </a:r>
            <a:r>
              <a:rPr b="1">
                <a:solidFill>
                  <a:srgbClr val="F0E68C"/>
                </a:solidFill>
              </a:rPr>
              <a:t>&gt;</a:t>
            </a:r>
            <a:endParaRPr>
              <a:solidFill>
                <a:srgbClr val="373737"/>
              </a:solidFill>
              <a:latin typeface="Menlo Regular"/>
              <a:ea typeface="Menlo Regular"/>
              <a:cs typeface="Menlo Regular"/>
              <a:sym typeface="Menlo Regular"/>
            </a:endParaRPr>
          </a:p>
          <a:p>
            <a:pPr marL="0" indent="0" defTabSz="237743">
              <a:spcBef>
                <a:spcPts val="0"/>
              </a:spcBef>
              <a:buClrTx/>
              <a:buSzTx/>
              <a:buNone/>
              <a:defRPr sz="1248">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"pull-left"</a:t>
            </a:r>
            <a:r>
              <a:rPr b="1">
                <a:solidFill>
                  <a:srgbClr val="F0E68C"/>
                </a:solidFill>
              </a:rPr>
              <a:t>&gt;</a:t>
            </a:r>
            <a:endParaRPr>
              <a:solidFill>
                <a:srgbClr val="373737"/>
              </a:solidFill>
              <a:latin typeface="Menlo Regular"/>
              <a:ea typeface="Menlo Regular"/>
              <a:cs typeface="Menlo Regular"/>
              <a:sym typeface="Menlo Regular"/>
            </a:endParaRPr>
          </a:p>
          <a:p>
            <a:pPr marL="0" indent="0" defTabSz="237743">
              <a:spcBef>
                <a:spcPts val="0"/>
              </a:spcBef>
              <a:buClrTx/>
              <a:buSzTx/>
              <a:buNone/>
              <a:defRPr sz="1248">
                <a:latin typeface="Courier New"/>
                <a:ea typeface="Courier New"/>
                <a:cs typeface="Courier New"/>
                <a:sym typeface="Courier New"/>
              </a:defRPr>
            </a:pPr>
            <a:r>
              <a:t>            </a:t>
            </a:r>
            <a:r>
              <a:rPr b="1">
                <a:solidFill>
                  <a:srgbClr val="F0E68C"/>
                </a:solidFill>
              </a:rPr>
              <a:t>&lt;h2&gt;</a:t>
            </a:r>
            <a:r>
              <a:t>Users Management</a:t>
            </a:r>
            <a:r>
              <a:rPr b="1">
                <a:solidFill>
                  <a:srgbClr val="F0E68C"/>
                </a:solidFill>
              </a:rPr>
              <a:t>&lt;/h2&gt;</a:t>
            </a:r>
            <a:endParaRPr>
              <a:solidFill>
                <a:srgbClr val="373737"/>
              </a:solidFill>
              <a:latin typeface="Menlo Regular"/>
              <a:ea typeface="Menlo Regular"/>
              <a:cs typeface="Menlo Regular"/>
              <a:sym typeface="Menlo Regular"/>
            </a:endParaRPr>
          </a:p>
          <a:p>
            <a:pPr marL="0" indent="0" defTabSz="237743">
              <a:spcBef>
                <a:spcPts val="0"/>
              </a:spcBef>
              <a:buClrTx/>
              <a:buSzTx/>
              <a:buNone/>
              <a:defRPr sz="1248">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237743">
              <a:spcBef>
                <a:spcPts val="0"/>
              </a:spcBef>
              <a:buClrTx/>
              <a:buSzTx/>
              <a:buNone/>
              <a:defRPr sz="1248">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"pull-right"</a:t>
            </a:r>
            <a:r>
              <a:rPr b="1">
                <a:solidFill>
                  <a:srgbClr val="F0E68C"/>
                </a:solidFill>
              </a:rPr>
              <a:t>&gt;</a:t>
            </a:r>
            <a:endParaRPr>
              <a:solidFill>
                <a:srgbClr val="373737"/>
              </a:solidFill>
              <a:latin typeface="Menlo Regular"/>
              <a:ea typeface="Menlo Regular"/>
              <a:cs typeface="Menlo Regular"/>
              <a:sym typeface="Menlo Regular"/>
            </a:endParaRPr>
          </a:p>
          <a:p>
            <a:pPr marL="0" indent="0" defTabSz="237743">
              <a:spcBef>
                <a:spcPts val="0"/>
              </a:spcBef>
              <a:buClrTx/>
              <a:buSzTx/>
              <a:buNone/>
              <a:defRPr sz="1248">
                <a:solidFill>
                  <a:srgbClr val="FFA0A0"/>
                </a:solidFill>
                <a:latin typeface="Courier New"/>
                <a:ea typeface="Courier New"/>
                <a:cs typeface="Courier New"/>
                <a:sym typeface="Courier New"/>
              </a:defRPr>
            </a:pPr>
            <a:r>
              <a:rPr>
                <a:solidFill>
                  <a:srgbClr val="FFFFFF"/>
                </a:solidFill>
              </a:rPr>
              <a:t>            </a:t>
            </a:r>
            <a:r>
              <a:rPr b="1">
                <a:solidFill>
                  <a:srgbClr val="F0E68C"/>
                </a:solidFill>
              </a:rPr>
              <a:t>&lt;a</a:t>
            </a:r>
            <a:r>
              <a:rPr>
                <a:solidFill>
                  <a:srgbClr val="FFFFFF"/>
                </a:solidFill>
              </a:rPr>
              <a:t> </a:t>
            </a:r>
            <a:r>
              <a:rPr b="1">
                <a:solidFill>
                  <a:srgbClr val="BDB76B"/>
                </a:solidFill>
              </a:rPr>
              <a:t>class</a:t>
            </a:r>
            <a:r>
              <a:rPr>
                <a:solidFill>
                  <a:srgbClr val="FFFFFF"/>
                </a:solidFill>
              </a:rPr>
              <a:t>=</a:t>
            </a:r>
            <a:r>
              <a:t>"btn btn-success"</a:t>
            </a:r>
            <a:r>
              <a:rPr>
                <a:solidFill>
                  <a:srgbClr val="FFFFFF"/>
                </a:solidFill>
              </a:rPr>
              <a:t> </a:t>
            </a:r>
            <a:r>
              <a:rPr b="1">
                <a:solidFill>
                  <a:srgbClr val="BDB76B"/>
                </a:solidFill>
              </a:rPr>
              <a:t>href</a:t>
            </a:r>
            <a:r>
              <a:rPr>
                <a:solidFill>
                  <a:srgbClr val="FFFFFF"/>
                </a:solidFill>
              </a:rPr>
              <a:t>=</a:t>
            </a:r>
            <a:r>
              <a:t>"{{ route('users.create') }}"</a:t>
            </a:r>
            <a:r>
              <a:rPr b="1">
                <a:solidFill>
                  <a:srgbClr val="F0E68C"/>
                </a:solidFill>
              </a:rPr>
              <a:t>&gt;</a:t>
            </a:r>
            <a:r>
              <a:rPr>
                <a:solidFill>
                  <a:srgbClr val="FFFFFF"/>
                </a:solidFill>
              </a:rPr>
              <a:t> Create New User</a:t>
            </a:r>
            <a:r>
              <a:rPr b="1">
                <a:solidFill>
                  <a:srgbClr val="F0E68C"/>
                </a:solidFill>
              </a:rPr>
              <a:t>&lt;/a&gt;</a:t>
            </a:r>
            <a:endParaRPr>
              <a:solidFill>
                <a:srgbClr val="373737"/>
              </a:solidFill>
              <a:latin typeface="Menlo Regular"/>
              <a:ea typeface="Menlo Regular"/>
              <a:cs typeface="Menlo Regular"/>
              <a:sym typeface="Menlo Regular"/>
            </a:endParaRPr>
          </a:p>
          <a:p>
            <a:pPr marL="0" indent="0" defTabSz="237743">
              <a:spcBef>
                <a:spcPts val="0"/>
              </a:spcBef>
              <a:buClrTx/>
              <a:buSzTx/>
              <a:buNone/>
              <a:defRPr sz="1248">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237743">
              <a:spcBef>
                <a:spcPts val="0"/>
              </a:spcBef>
              <a:buClrTx/>
              <a:buSzTx/>
              <a:buNone/>
              <a:defRPr b="1" sz="1248">
                <a:solidFill>
                  <a:srgbClr val="F0E68C"/>
                </a:solidFill>
                <a:latin typeface="Courier New"/>
                <a:ea typeface="Courier New"/>
                <a:cs typeface="Courier New"/>
                <a:sym typeface="Courier New"/>
              </a:defRPr>
            </a:pPr>
            <a:r>
              <a:rPr b="0">
                <a:solidFill>
                  <a:srgbClr val="FFFFFF"/>
                </a:solidFill>
              </a:rPr>
              <a:t>    </a:t>
            </a:r>
            <a:r>
              <a:t>&lt;/div&gt;</a:t>
            </a:r>
            <a:endParaRPr b="0">
              <a:solidFill>
                <a:srgbClr val="373737"/>
              </a:solidFill>
              <a:latin typeface="Menlo Regular"/>
              <a:ea typeface="Menlo Regular"/>
              <a:cs typeface="Menlo Regular"/>
              <a:sym typeface="Menlo Regular"/>
            </a:endParaRPr>
          </a:p>
          <a:p>
            <a:pPr marL="0" indent="0" defTabSz="237743">
              <a:spcBef>
                <a:spcPts val="0"/>
              </a:spcBef>
              <a:buClrTx/>
              <a:buSzTx/>
              <a:buNone/>
              <a:defRPr b="1" sz="1248">
                <a:solidFill>
                  <a:srgbClr val="F0E68C"/>
                </a:solidFill>
                <a:latin typeface="Courier New"/>
                <a:ea typeface="Courier New"/>
                <a:cs typeface="Courier New"/>
                <a:sym typeface="Courier New"/>
              </a:defRPr>
            </a:pPr>
            <a:r>
              <a:t>&lt;/div&gt;</a:t>
            </a:r>
            <a:endParaRPr b="0">
              <a:solidFill>
                <a:srgbClr val="373737"/>
              </a:solidFill>
              <a:latin typeface="Menlo Regular"/>
              <a:ea typeface="Menlo Regular"/>
              <a:cs typeface="Menlo Regular"/>
              <a:sym typeface="Menlo Regular"/>
            </a:endParaRPr>
          </a:p>
          <a:p>
            <a:pPr marL="0" indent="0" defTabSz="237743">
              <a:spcBef>
                <a:spcPts val="0"/>
              </a:spcBef>
              <a:buClrTx/>
              <a:buSzTx/>
              <a:buNone/>
              <a:defRPr sz="1248">
                <a:solidFill>
                  <a:srgbClr val="373737"/>
                </a:solidFill>
                <a:latin typeface="Menlo Regular"/>
                <a:ea typeface="Menlo Regular"/>
                <a:cs typeface="Menlo Regular"/>
                <a:sym typeface="Menlo Regular"/>
              </a:defRPr>
            </a:pPr>
          </a:p>
          <a:p>
            <a:pPr marL="0" indent="0" defTabSz="237743">
              <a:spcBef>
                <a:spcPts val="0"/>
              </a:spcBef>
              <a:buClrTx/>
              <a:buSzTx/>
              <a:buNone/>
              <a:defRPr sz="1248">
                <a:latin typeface="Courier New"/>
                <a:ea typeface="Courier New"/>
                <a:cs typeface="Courier New"/>
                <a:sym typeface="Courier New"/>
              </a:defRPr>
            </a:pPr>
            <a:r>
              <a:t>@if ($message = Session::get('success'))</a:t>
            </a:r>
            <a:endParaRPr>
              <a:solidFill>
                <a:srgbClr val="373737"/>
              </a:solidFill>
              <a:latin typeface="Menlo Regular"/>
              <a:ea typeface="Menlo Regular"/>
              <a:cs typeface="Menlo Regular"/>
              <a:sym typeface="Menlo Regular"/>
            </a:endParaRPr>
          </a:p>
          <a:p>
            <a:pPr marL="0" indent="0" defTabSz="237743">
              <a:spcBef>
                <a:spcPts val="0"/>
              </a:spcBef>
              <a:buClrTx/>
              <a:buSzTx/>
              <a:buNone/>
              <a:defRPr sz="1248">
                <a:solidFill>
                  <a:srgbClr val="FFA0A0"/>
                </a:solidFill>
                <a:latin typeface="Courier New"/>
                <a:ea typeface="Courier New"/>
                <a:cs typeface="Courier New"/>
                <a:sym typeface="Courier New"/>
              </a:defRPr>
            </a:pPr>
            <a:r>
              <a:rPr b="1">
                <a:solidFill>
                  <a:srgbClr val="F0E68C"/>
                </a:solidFill>
              </a:rPr>
              <a:t>&lt;div</a:t>
            </a:r>
            <a:r>
              <a:rPr>
                <a:solidFill>
                  <a:srgbClr val="FFFFFF"/>
                </a:solidFill>
              </a:rPr>
              <a:t> </a:t>
            </a:r>
            <a:r>
              <a:rPr b="1">
                <a:solidFill>
                  <a:srgbClr val="BDB76B"/>
                </a:solidFill>
              </a:rPr>
              <a:t>class</a:t>
            </a:r>
            <a:r>
              <a:rPr>
                <a:solidFill>
                  <a:srgbClr val="FFFFFF"/>
                </a:solidFill>
              </a:rPr>
              <a:t>=</a:t>
            </a:r>
            <a:r>
              <a:t>"alert alert-success"</a:t>
            </a:r>
            <a:r>
              <a:rPr b="1">
                <a:solidFill>
                  <a:srgbClr val="F0E68C"/>
                </a:solidFill>
              </a:rPr>
              <a:t>&gt;</a:t>
            </a:r>
            <a:endParaRPr>
              <a:solidFill>
                <a:srgbClr val="373737"/>
              </a:solidFill>
              <a:latin typeface="Menlo Regular"/>
              <a:ea typeface="Menlo Regular"/>
              <a:cs typeface="Menlo Regular"/>
              <a:sym typeface="Menlo Regular"/>
            </a:endParaRPr>
          </a:p>
          <a:p>
            <a:pPr marL="0" indent="0" defTabSz="237743">
              <a:spcBef>
                <a:spcPts val="0"/>
              </a:spcBef>
              <a:buClrTx/>
              <a:buSzTx/>
              <a:buNone/>
              <a:defRPr sz="1248">
                <a:latin typeface="Courier New"/>
                <a:ea typeface="Courier New"/>
                <a:cs typeface="Courier New"/>
                <a:sym typeface="Courier New"/>
              </a:defRPr>
            </a:pPr>
            <a:r>
              <a:t>  </a:t>
            </a:r>
            <a:r>
              <a:rPr b="1">
                <a:solidFill>
                  <a:srgbClr val="F0E68C"/>
                </a:solidFill>
              </a:rPr>
              <a:t>&lt;p&gt;</a:t>
            </a:r>
            <a:r>
              <a:t>{{ $message }}</a:t>
            </a:r>
            <a:r>
              <a:rPr b="1">
                <a:solidFill>
                  <a:srgbClr val="F0E68C"/>
                </a:solidFill>
              </a:rPr>
              <a:t>&lt;/p&gt;</a:t>
            </a:r>
            <a:endParaRPr>
              <a:solidFill>
                <a:srgbClr val="373737"/>
              </a:solidFill>
              <a:latin typeface="Menlo Regular"/>
              <a:ea typeface="Menlo Regular"/>
              <a:cs typeface="Menlo Regular"/>
              <a:sym typeface="Menlo Regular"/>
            </a:endParaRPr>
          </a:p>
          <a:p>
            <a:pPr marL="0" indent="0" defTabSz="237743">
              <a:spcBef>
                <a:spcPts val="0"/>
              </a:spcBef>
              <a:buClrTx/>
              <a:buSzTx/>
              <a:buNone/>
              <a:defRPr b="1" sz="1248">
                <a:solidFill>
                  <a:srgbClr val="F0E68C"/>
                </a:solidFill>
                <a:latin typeface="Courier New"/>
                <a:ea typeface="Courier New"/>
                <a:cs typeface="Courier New"/>
                <a:sym typeface="Courier New"/>
              </a:defRPr>
            </a:pPr>
            <a:r>
              <a:t>&lt;/div&gt;</a:t>
            </a:r>
            <a:endParaRPr b="0">
              <a:solidFill>
                <a:srgbClr val="373737"/>
              </a:solidFill>
              <a:latin typeface="Menlo Regular"/>
              <a:ea typeface="Menlo Regular"/>
              <a:cs typeface="Menlo Regular"/>
              <a:sym typeface="Menlo Regular"/>
            </a:endParaRPr>
          </a:p>
          <a:p>
            <a:pPr marL="0" indent="0" defTabSz="237743">
              <a:spcBef>
                <a:spcPts val="0"/>
              </a:spcBef>
              <a:buClrTx/>
              <a:buSzTx/>
              <a:buNone/>
              <a:defRPr sz="1248">
                <a:latin typeface="Courier New"/>
                <a:ea typeface="Courier New"/>
                <a:cs typeface="Courier New"/>
                <a:sym typeface="Courier New"/>
              </a:defRPr>
            </a:pPr>
            <a:r>
              <a:t>@endif</a:t>
            </a:r>
            <a:endParaRPr>
              <a:solidFill>
                <a:srgbClr val="373737"/>
              </a:solidFill>
              <a:latin typeface="Menlo Regular"/>
              <a:ea typeface="Menlo Regular"/>
              <a:cs typeface="Menlo Regular"/>
              <a:sym typeface="Menlo Regular"/>
            </a:endParaRPr>
          </a:p>
          <a:p>
            <a:pPr marL="0" indent="0" defTabSz="237743">
              <a:spcBef>
                <a:spcPts val="0"/>
              </a:spcBef>
              <a:buClrTx/>
              <a:buSzTx/>
              <a:buNone/>
              <a:defRPr sz="1248">
                <a:solidFill>
                  <a:srgbClr val="373737"/>
                </a:solidFill>
                <a:latin typeface="Menlo Regular"/>
                <a:ea typeface="Menlo Regular"/>
                <a:cs typeface="Menlo Regular"/>
                <a:sym typeface="Menlo Regular"/>
              </a:defRPr>
            </a:pPr>
          </a:p>
          <a:p>
            <a:pPr marL="0" indent="0" defTabSz="237743">
              <a:spcBef>
                <a:spcPts val="0"/>
              </a:spcBef>
              <a:buClrTx/>
              <a:buSzTx/>
              <a:buNone/>
              <a:defRPr sz="1248">
                <a:solidFill>
                  <a:srgbClr val="FFA0A0"/>
                </a:solidFill>
                <a:latin typeface="Courier New"/>
                <a:ea typeface="Courier New"/>
                <a:cs typeface="Courier New"/>
                <a:sym typeface="Courier New"/>
              </a:defRPr>
            </a:pPr>
            <a:r>
              <a:rPr b="1">
                <a:solidFill>
                  <a:srgbClr val="F0E68C"/>
                </a:solidFill>
              </a:rPr>
              <a:t>&lt;table</a:t>
            </a:r>
            <a:r>
              <a:rPr>
                <a:solidFill>
                  <a:srgbClr val="FFFFFF"/>
                </a:solidFill>
              </a:rPr>
              <a:t> </a:t>
            </a:r>
            <a:r>
              <a:rPr b="1">
                <a:solidFill>
                  <a:srgbClr val="BDB76B"/>
                </a:solidFill>
              </a:rPr>
              <a:t>class</a:t>
            </a:r>
            <a:r>
              <a:rPr>
                <a:solidFill>
                  <a:srgbClr val="FFFFFF"/>
                </a:solidFill>
              </a:rPr>
              <a:t>=</a:t>
            </a:r>
            <a:r>
              <a:t>"table table-bordered"</a:t>
            </a:r>
            <a:r>
              <a:rPr b="1">
                <a:solidFill>
                  <a:srgbClr val="F0E68C"/>
                </a:solidFill>
              </a:rPr>
              <a:t>&gt;</a:t>
            </a:r>
            <a:endParaRPr>
              <a:solidFill>
                <a:srgbClr val="373737"/>
              </a:solidFill>
              <a:latin typeface="Menlo Regular"/>
              <a:ea typeface="Menlo Regular"/>
              <a:cs typeface="Menlo Regular"/>
              <a:sym typeface="Menlo Regular"/>
            </a:endParaRPr>
          </a:p>
          <a:p>
            <a:pPr marL="0" indent="0" defTabSz="237743">
              <a:spcBef>
                <a:spcPts val="0"/>
              </a:spcBef>
              <a:buClrTx/>
              <a:buSzTx/>
              <a:buNone/>
              <a:defRPr b="1" sz="1248">
                <a:solidFill>
                  <a:srgbClr val="F0E68C"/>
                </a:solidFill>
                <a:latin typeface="Courier New"/>
                <a:ea typeface="Courier New"/>
                <a:cs typeface="Courier New"/>
                <a:sym typeface="Courier New"/>
              </a:defRPr>
            </a:pPr>
            <a:r>
              <a:rPr b="0">
                <a:solidFill>
                  <a:srgbClr val="FFFFFF"/>
                </a:solidFill>
              </a:rPr>
              <a:t> </a:t>
            </a:r>
            <a:r>
              <a:t>&lt;tr&gt;</a:t>
            </a:r>
            <a:endParaRPr b="0">
              <a:solidFill>
                <a:srgbClr val="373737"/>
              </a:solidFill>
              <a:latin typeface="Menlo Regular"/>
              <a:ea typeface="Menlo Regular"/>
              <a:cs typeface="Menlo Regular"/>
              <a:sym typeface="Menlo Regular"/>
            </a:endParaRPr>
          </a:p>
          <a:p>
            <a:pPr marL="0" indent="0" defTabSz="237743">
              <a:spcBef>
                <a:spcPts val="0"/>
              </a:spcBef>
              <a:buClrTx/>
              <a:buSzTx/>
              <a:buNone/>
              <a:defRPr b="1" sz="1248">
                <a:solidFill>
                  <a:srgbClr val="F0E68C"/>
                </a:solidFill>
                <a:latin typeface="Courier New"/>
                <a:ea typeface="Courier New"/>
                <a:cs typeface="Courier New"/>
                <a:sym typeface="Courier New"/>
              </a:defRPr>
            </a:pPr>
            <a:r>
              <a:rPr b="0">
                <a:solidFill>
                  <a:srgbClr val="FFFFFF"/>
                </a:solidFill>
              </a:rPr>
              <a:t>   </a:t>
            </a:r>
            <a:r>
              <a:t>&lt;th&gt;</a:t>
            </a:r>
            <a:r>
              <a:rPr b="0">
                <a:solidFill>
                  <a:srgbClr val="FFFFFF"/>
                </a:solidFill>
              </a:rPr>
              <a:t>No</a:t>
            </a:r>
            <a:r>
              <a:t>&lt;/th&gt;</a:t>
            </a:r>
            <a:endParaRPr b="0">
              <a:solidFill>
                <a:srgbClr val="373737"/>
              </a:solidFill>
              <a:latin typeface="Menlo Regular"/>
              <a:ea typeface="Menlo Regular"/>
              <a:cs typeface="Menlo Regular"/>
              <a:sym typeface="Menlo Regular"/>
            </a:endParaRPr>
          </a:p>
          <a:p>
            <a:pPr marL="0" indent="0" defTabSz="237743">
              <a:spcBef>
                <a:spcPts val="0"/>
              </a:spcBef>
              <a:buClrTx/>
              <a:buSzTx/>
              <a:buNone/>
              <a:defRPr b="1" sz="1248">
                <a:solidFill>
                  <a:srgbClr val="F0E68C"/>
                </a:solidFill>
                <a:latin typeface="Courier New"/>
                <a:ea typeface="Courier New"/>
                <a:cs typeface="Courier New"/>
                <a:sym typeface="Courier New"/>
              </a:defRPr>
            </a:pPr>
            <a:r>
              <a:rPr b="0">
                <a:solidFill>
                  <a:srgbClr val="FFFFFF"/>
                </a:solidFill>
              </a:rPr>
              <a:t>   </a:t>
            </a:r>
            <a:r>
              <a:t>&lt;th&gt;</a:t>
            </a:r>
            <a:r>
              <a:rPr b="0">
                <a:solidFill>
                  <a:srgbClr val="FFFFFF"/>
                </a:solidFill>
              </a:rPr>
              <a:t>Name</a:t>
            </a:r>
            <a:r>
              <a:t>&lt;/th&gt;</a:t>
            </a:r>
            <a:endParaRPr b="0">
              <a:solidFill>
                <a:srgbClr val="373737"/>
              </a:solidFill>
              <a:latin typeface="Menlo Regular"/>
              <a:ea typeface="Menlo Regular"/>
              <a:cs typeface="Menlo Regular"/>
              <a:sym typeface="Menlo Regular"/>
            </a:endParaRPr>
          </a:p>
          <a:p>
            <a:pPr marL="0" indent="0" defTabSz="237743">
              <a:spcBef>
                <a:spcPts val="0"/>
              </a:spcBef>
              <a:buClrTx/>
              <a:buSzTx/>
              <a:buNone/>
              <a:defRPr sz="1248">
                <a:latin typeface="Courier New"/>
                <a:ea typeface="Courier New"/>
                <a:cs typeface="Courier New"/>
                <a:sym typeface="Courier New"/>
              </a:defRPr>
            </a:pPr>
            <a:r>
              <a:t>   </a:t>
            </a:r>
            <a:r>
              <a:rPr b="1">
                <a:solidFill>
                  <a:srgbClr val="F0E68C"/>
                </a:solidFill>
              </a:rPr>
              <a:t>&lt;th&gt;</a:t>
            </a:r>
            <a:r>
              <a:t>Email</a:t>
            </a:r>
            <a:r>
              <a:rPr b="1">
                <a:solidFill>
                  <a:srgbClr val="F0E68C"/>
                </a:solidFill>
              </a:rPr>
              <a:t>&lt;/th&gt;</a:t>
            </a:r>
            <a:endParaRPr>
              <a:solidFill>
                <a:srgbClr val="373737"/>
              </a:solidFill>
              <a:latin typeface="Menlo Regular"/>
              <a:ea typeface="Menlo Regular"/>
              <a:cs typeface="Menlo Regular"/>
              <a:sym typeface="Menlo Regular"/>
            </a:endParaRPr>
          </a:p>
          <a:p>
            <a:pPr marL="0" indent="0" defTabSz="237743">
              <a:spcBef>
                <a:spcPts val="0"/>
              </a:spcBef>
              <a:buClrTx/>
              <a:buSzTx/>
              <a:buNone/>
              <a:defRPr sz="1248">
                <a:latin typeface="Courier New"/>
                <a:ea typeface="Courier New"/>
                <a:cs typeface="Courier New"/>
                <a:sym typeface="Courier New"/>
              </a:defRPr>
            </a:pPr>
            <a:r>
              <a:t>   </a:t>
            </a:r>
            <a:r>
              <a:rPr b="1">
                <a:solidFill>
                  <a:srgbClr val="F0E68C"/>
                </a:solidFill>
              </a:rPr>
              <a:t>&lt;th&gt;</a:t>
            </a:r>
            <a:r>
              <a:t>Roles</a:t>
            </a:r>
            <a:r>
              <a:rPr b="1">
                <a:solidFill>
                  <a:srgbClr val="F0E68C"/>
                </a:solidFill>
              </a:rPr>
              <a:t>&lt;/th&gt;</a:t>
            </a:r>
            <a:endParaRPr>
              <a:solidFill>
                <a:srgbClr val="373737"/>
              </a:solidFill>
              <a:latin typeface="Menlo Regular"/>
              <a:ea typeface="Menlo Regular"/>
              <a:cs typeface="Menlo Regular"/>
              <a:sym typeface="Menlo Regular"/>
            </a:endParaRPr>
          </a:p>
          <a:p>
            <a:pPr marL="0" indent="0" defTabSz="237743">
              <a:spcBef>
                <a:spcPts val="0"/>
              </a:spcBef>
              <a:buClrTx/>
              <a:buSzTx/>
              <a:buNone/>
              <a:defRPr sz="1248">
                <a:solidFill>
                  <a:srgbClr val="FFA0A0"/>
                </a:solidFill>
                <a:latin typeface="Courier New"/>
                <a:ea typeface="Courier New"/>
                <a:cs typeface="Courier New"/>
                <a:sym typeface="Courier New"/>
              </a:defRPr>
            </a:pPr>
            <a:r>
              <a:rPr>
                <a:solidFill>
                  <a:srgbClr val="FFFFFF"/>
                </a:solidFill>
              </a:rPr>
              <a:t>   </a:t>
            </a:r>
            <a:r>
              <a:rPr b="1">
                <a:solidFill>
                  <a:srgbClr val="F0E68C"/>
                </a:solidFill>
              </a:rPr>
              <a:t>&lt;th</a:t>
            </a:r>
            <a:r>
              <a:rPr>
                <a:solidFill>
                  <a:srgbClr val="FFFFFF"/>
                </a:solidFill>
              </a:rPr>
              <a:t> </a:t>
            </a:r>
            <a:r>
              <a:rPr b="1">
                <a:solidFill>
                  <a:srgbClr val="BDB76B"/>
                </a:solidFill>
              </a:rPr>
              <a:t>width</a:t>
            </a:r>
            <a:r>
              <a:rPr>
                <a:solidFill>
                  <a:srgbClr val="FFFFFF"/>
                </a:solidFill>
              </a:rPr>
              <a:t>=</a:t>
            </a:r>
            <a:r>
              <a:t>"280px"</a:t>
            </a:r>
            <a:r>
              <a:rPr b="1">
                <a:solidFill>
                  <a:srgbClr val="F0E68C"/>
                </a:solidFill>
              </a:rPr>
              <a:t>&gt;</a:t>
            </a:r>
            <a:r>
              <a:rPr>
                <a:solidFill>
                  <a:srgbClr val="FFFFFF"/>
                </a:solidFill>
              </a:rPr>
              <a:t>Action</a:t>
            </a:r>
            <a:r>
              <a:rPr b="1">
                <a:solidFill>
                  <a:srgbClr val="F0E68C"/>
                </a:solidFill>
              </a:rPr>
              <a:t>&lt;/th&gt;</a:t>
            </a:r>
            <a:endParaRPr>
              <a:solidFill>
                <a:srgbClr val="373737"/>
              </a:solidFill>
              <a:latin typeface="Menlo Regular"/>
              <a:ea typeface="Menlo Regular"/>
              <a:cs typeface="Menlo Regular"/>
              <a:sym typeface="Menlo Regular"/>
            </a:endParaRPr>
          </a:p>
          <a:p>
            <a:pPr marL="0" indent="0" defTabSz="237743">
              <a:spcBef>
                <a:spcPts val="0"/>
              </a:spcBef>
              <a:buClrTx/>
              <a:buSzTx/>
              <a:buNone/>
              <a:defRPr b="1" sz="1248">
                <a:solidFill>
                  <a:srgbClr val="F0E68C"/>
                </a:solidFill>
                <a:latin typeface="Courier New"/>
                <a:ea typeface="Courier New"/>
                <a:cs typeface="Courier New"/>
                <a:sym typeface="Courier New"/>
              </a:defRPr>
            </a:pPr>
            <a:r>
              <a:rPr b="0">
                <a:solidFill>
                  <a:srgbClr val="FFFFFF"/>
                </a:solidFill>
              </a:rPr>
              <a:t> </a:t>
            </a:r>
            <a:r>
              <a:t>&lt;/tr&gt;</a:t>
            </a:r>
            <a:endParaRPr b="0">
              <a:solidFill>
                <a:srgbClr val="373737"/>
              </a:solidFill>
              <a:latin typeface="Menlo Regular"/>
              <a:ea typeface="Menlo Regular"/>
              <a:cs typeface="Menlo Regular"/>
              <a:sym typeface="Menlo Regular"/>
            </a:endParaRPr>
          </a:p>
          <a:p>
            <a:pPr marL="0" indent="0" defTabSz="237743">
              <a:spcBef>
                <a:spcPts val="0"/>
              </a:spcBef>
              <a:buClrTx/>
              <a:buSzTx/>
              <a:buNone/>
              <a:defRPr sz="1248">
                <a:latin typeface="Courier New"/>
                <a:ea typeface="Courier New"/>
                <a:cs typeface="Courier New"/>
                <a:sym typeface="Courier New"/>
              </a:defRPr>
            </a:pPr>
            <a:r>
              <a:t> @foreach ($data as $key =&gt; $user)</a:t>
            </a:r>
            <a:endParaRPr>
              <a:solidFill>
                <a:srgbClr val="373737"/>
              </a:solidFill>
              <a:latin typeface="Menlo Regular"/>
              <a:ea typeface="Menlo Regular"/>
              <a:cs typeface="Menlo Regular"/>
              <a:sym typeface="Menlo Regular"/>
            </a:endParaRPr>
          </a:p>
          <a:p>
            <a:pPr marL="0" indent="0" defTabSz="237743">
              <a:spcBef>
                <a:spcPts val="0"/>
              </a:spcBef>
              <a:buClrTx/>
              <a:buSzTx/>
              <a:buNone/>
              <a:defRPr b="1" sz="1248">
                <a:solidFill>
                  <a:srgbClr val="F0E68C"/>
                </a:solidFill>
                <a:latin typeface="Courier New"/>
                <a:ea typeface="Courier New"/>
                <a:cs typeface="Courier New"/>
                <a:sym typeface="Courier New"/>
              </a:defRPr>
            </a:pPr>
            <a:r>
              <a:rPr b="0">
                <a:solidFill>
                  <a:srgbClr val="FFFFFF"/>
                </a:solidFill>
              </a:rPr>
              <a:t>  </a:t>
            </a:r>
            <a:r>
              <a:t>&lt;tr&gt;</a:t>
            </a:r>
            <a:endParaRPr b="0">
              <a:solidFill>
                <a:srgbClr val="373737"/>
              </a:solidFill>
              <a:latin typeface="Menlo Regular"/>
              <a:ea typeface="Menlo Regular"/>
              <a:cs typeface="Menlo Regular"/>
              <a:sym typeface="Menlo Regular"/>
            </a:endParaRPr>
          </a:p>
          <a:p>
            <a:pPr marL="0" indent="0" defTabSz="237743">
              <a:spcBef>
                <a:spcPts val="0"/>
              </a:spcBef>
              <a:buClrTx/>
              <a:buSzTx/>
              <a:buNone/>
              <a:defRPr sz="1248">
                <a:latin typeface="Courier New"/>
                <a:ea typeface="Courier New"/>
                <a:cs typeface="Courier New"/>
                <a:sym typeface="Courier New"/>
              </a:defRPr>
            </a:pPr>
            <a:r>
              <a:t>    </a:t>
            </a:r>
            <a:r>
              <a:rPr b="1">
                <a:solidFill>
                  <a:srgbClr val="F0E68C"/>
                </a:solidFill>
              </a:rPr>
              <a:t>&lt;td&gt;</a:t>
            </a:r>
            <a:r>
              <a:t>{{ ++$i }}</a:t>
            </a:r>
            <a:r>
              <a:rPr b="1">
                <a:solidFill>
                  <a:srgbClr val="F0E68C"/>
                </a:solidFill>
              </a:rPr>
              <a:t>&lt;/td&gt;</a:t>
            </a:r>
            <a:endParaRPr>
              <a:solidFill>
                <a:srgbClr val="373737"/>
              </a:solidFill>
              <a:latin typeface="Menlo Regular"/>
              <a:ea typeface="Menlo Regular"/>
              <a:cs typeface="Menlo Regular"/>
              <a:sym typeface="Menlo Regular"/>
            </a:endParaRPr>
          </a:p>
          <a:p>
            <a:pPr marL="0" indent="0" defTabSz="237743">
              <a:spcBef>
                <a:spcPts val="0"/>
              </a:spcBef>
              <a:buClrTx/>
              <a:buSzTx/>
              <a:buNone/>
              <a:defRPr sz="1248">
                <a:latin typeface="Courier New"/>
                <a:ea typeface="Courier New"/>
                <a:cs typeface="Courier New"/>
                <a:sym typeface="Courier New"/>
              </a:defRPr>
            </a:pPr>
            <a:r>
              <a:t>    </a:t>
            </a:r>
            <a:r>
              <a:rPr b="1">
                <a:solidFill>
                  <a:srgbClr val="F0E68C"/>
                </a:solidFill>
              </a:rPr>
              <a:t>&lt;td&gt;</a:t>
            </a:r>
            <a:r>
              <a:t>{{ $user-&gt;name }}</a:t>
            </a:r>
            <a:r>
              <a:rPr b="1">
                <a:solidFill>
                  <a:srgbClr val="F0E68C"/>
                </a:solidFill>
              </a:rPr>
              <a:t>&lt;/td&gt;</a:t>
            </a:r>
            <a:endParaRPr>
              <a:solidFill>
                <a:srgbClr val="373737"/>
              </a:solidFill>
              <a:latin typeface="Menlo Regular"/>
              <a:ea typeface="Menlo Regular"/>
              <a:cs typeface="Menlo Regular"/>
              <a:sym typeface="Menlo Regular"/>
            </a:endParaRPr>
          </a:p>
          <a:p>
            <a:pPr marL="0" indent="0" defTabSz="237743">
              <a:spcBef>
                <a:spcPts val="0"/>
              </a:spcBef>
              <a:buClrTx/>
              <a:buSzTx/>
              <a:buNone/>
              <a:defRPr sz="1248">
                <a:latin typeface="Courier New"/>
                <a:ea typeface="Courier New"/>
                <a:cs typeface="Courier New"/>
                <a:sym typeface="Courier New"/>
              </a:defRPr>
            </a:pPr>
            <a:r>
              <a:t>    </a:t>
            </a:r>
            <a:r>
              <a:rPr b="1">
                <a:solidFill>
                  <a:srgbClr val="F0E68C"/>
                </a:solidFill>
              </a:rPr>
              <a:t>&lt;td&gt;</a:t>
            </a:r>
            <a:r>
              <a:t>{{ $user-&gt;email }}</a:t>
            </a:r>
            <a:r>
              <a:rPr b="1">
                <a:solidFill>
                  <a:srgbClr val="F0E68C"/>
                </a:solidFill>
              </a:rPr>
              <a:t>&lt;/td&gt;</a:t>
            </a:r>
            <a:endParaRPr>
              <a:solidFill>
                <a:srgbClr val="373737"/>
              </a:solidFill>
              <a:latin typeface="Menlo Regular"/>
              <a:ea typeface="Menlo Regular"/>
              <a:cs typeface="Menlo Regular"/>
              <a:sym typeface="Menlo Regular"/>
            </a:endParaRPr>
          </a:p>
          <a:p>
            <a:pPr marL="0" indent="0" defTabSz="237743">
              <a:spcBef>
                <a:spcPts val="0"/>
              </a:spcBef>
              <a:buClrTx/>
              <a:buSzTx/>
              <a:buNone/>
              <a:defRPr sz="1248">
                <a:latin typeface="Courier New"/>
                <a:ea typeface="Courier New"/>
                <a:cs typeface="Courier New"/>
                <a:sym typeface="Courier New"/>
              </a:defRPr>
            </a:pPr>
            <a:r>
              <a:t>    </a:t>
            </a:r>
            <a:r>
              <a:rPr b="1">
                <a:solidFill>
                  <a:srgbClr val="F0E68C"/>
                </a:solidFill>
              </a:rPr>
              <a:t>&lt;td&gt;</a:t>
            </a:r>
            <a:endParaRPr>
              <a:solidFill>
                <a:srgbClr val="373737"/>
              </a:solidFill>
              <a:latin typeface="Menlo Regular"/>
              <a:ea typeface="Menlo Regular"/>
              <a:cs typeface="Menlo Regular"/>
              <a:sym typeface="Menlo Regular"/>
            </a:endParaRPr>
          </a:p>
          <a:p>
            <a:pPr marL="0" indent="0" defTabSz="237743">
              <a:spcBef>
                <a:spcPts val="0"/>
              </a:spcBef>
              <a:buClrTx/>
              <a:buSzTx/>
              <a:buNone/>
              <a:defRPr sz="1248">
                <a:latin typeface="Courier New"/>
                <a:ea typeface="Courier New"/>
                <a:cs typeface="Courier New"/>
                <a:sym typeface="Courier New"/>
              </a:defRPr>
            </a:pPr>
            <a:r>
              <a:t>      @if(!empty($user-&gt;getRoleNames()))</a:t>
            </a:r>
            <a:endParaRPr>
              <a:solidFill>
                <a:srgbClr val="373737"/>
              </a:solidFill>
              <a:latin typeface="Menlo Regular"/>
              <a:ea typeface="Menlo Regular"/>
              <a:cs typeface="Menlo Regular"/>
              <a:sym typeface="Menlo Regular"/>
            </a:endParaRPr>
          </a:p>
          <a:p>
            <a:pPr marL="0" indent="0" defTabSz="237743">
              <a:spcBef>
                <a:spcPts val="0"/>
              </a:spcBef>
              <a:buClrTx/>
              <a:buSzTx/>
              <a:buNone/>
              <a:defRPr sz="1248">
                <a:latin typeface="Courier New"/>
                <a:ea typeface="Courier New"/>
                <a:cs typeface="Courier New"/>
                <a:sym typeface="Courier New"/>
              </a:defRPr>
            </a:pPr>
            <a:r>
              <a:t>        @foreach($user-&gt;getRoleNames() as $v)</a:t>
            </a:r>
            <a:endParaRPr>
              <a:solidFill>
                <a:srgbClr val="373737"/>
              </a:solidFill>
              <a:latin typeface="Menlo Regular"/>
              <a:ea typeface="Menlo Regular"/>
              <a:cs typeface="Menlo Regular"/>
              <a:sym typeface="Menlo Regular"/>
            </a:endParaRPr>
          </a:p>
          <a:p>
            <a:pPr marL="0" indent="0" defTabSz="237743">
              <a:spcBef>
                <a:spcPts val="0"/>
              </a:spcBef>
              <a:buClrTx/>
              <a:buSzTx/>
              <a:buNone/>
              <a:defRPr sz="1248">
                <a:solidFill>
                  <a:srgbClr val="FFA0A0"/>
                </a:solidFill>
                <a:latin typeface="Courier New"/>
                <a:ea typeface="Courier New"/>
                <a:cs typeface="Courier New"/>
                <a:sym typeface="Courier New"/>
              </a:defRPr>
            </a:pPr>
            <a:r>
              <a:rPr>
                <a:solidFill>
                  <a:srgbClr val="FFFFFF"/>
                </a:solidFill>
              </a:rPr>
              <a:t>           </a:t>
            </a:r>
            <a:r>
              <a:rPr b="1">
                <a:solidFill>
                  <a:srgbClr val="F0E68C"/>
                </a:solidFill>
              </a:rPr>
              <a:t>&lt;label</a:t>
            </a:r>
            <a:r>
              <a:rPr>
                <a:solidFill>
                  <a:srgbClr val="FFFFFF"/>
                </a:solidFill>
              </a:rPr>
              <a:t> </a:t>
            </a:r>
            <a:r>
              <a:rPr b="1">
                <a:solidFill>
                  <a:srgbClr val="BDB76B"/>
                </a:solidFill>
              </a:rPr>
              <a:t>class</a:t>
            </a:r>
            <a:r>
              <a:rPr>
                <a:solidFill>
                  <a:srgbClr val="FFFFFF"/>
                </a:solidFill>
              </a:rPr>
              <a:t>=</a:t>
            </a:r>
            <a:r>
              <a:t>"badge badge-success"</a:t>
            </a:r>
            <a:r>
              <a:rPr b="1">
                <a:solidFill>
                  <a:srgbClr val="F0E68C"/>
                </a:solidFill>
              </a:rPr>
              <a:t>&gt;</a:t>
            </a:r>
            <a:r>
              <a:rPr>
                <a:solidFill>
                  <a:srgbClr val="FFFFFF"/>
                </a:solidFill>
              </a:rPr>
              <a:t>{{ $v }}</a:t>
            </a:r>
            <a:r>
              <a:rPr b="1">
                <a:solidFill>
                  <a:srgbClr val="F0E68C"/>
                </a:solidFill>
              </a:rPr>
              <a:t>&lt;/label&gt;</a:t>
            </a:r>
            <a:endParaRPr>
              <a:solidFill>
                <a:srgbClr val="373737"/>
              </a:solidFill>
              <a:latin typeface="Menlo Regular"/>
              <a:ea typeface="Menlo Regular"/>
              <a:cs typeface="Menlo Regular"/>
              <a:sym typeface="Menlo Regular"/>
            </a:endParaRPr>
          </a:p>
          <a:p>
            <a:pPr marL="0" indent="0" defTabSz="237743">
              <a:spcBef>
                <a:spcPts val="0"/>
              </a:spcBef>
              <a:buClrTx/>
              <a:buSzTx/>
              <a:buNone/>
              <a:defRPr sz="1248">
                <a:latin typeface="Courier New"/>
                <a:ea typeface="Courier New"/>
                <a:cs typeface="Courier New"/>
                <a:sym typeface="Courier New"/>
              </a:defRPr>
            </a:pPr>
            <a:r>
              <a:t>        @endforeach</a:t>
            </a:r>
            <a:endParaRPr>
              <a:solidFill>
                <a:srgbClr val="373737"/>
              </a:solidFill>
              <a:latin typeface="Menlo Regular"/>
              <a:ea typeface="Menlo Regular"/>
              <a:cs typeface="Menlo Regular"/>
              <a:sym typeface="Menlo Regular"/>
            </a:endParaRPr>
          </a:p>
          <a:p>
            <a:pPr marL="0" indent="0" defTabSz="237743">
              <a:spcBef>
                <a:spcPts val="0"/>
              </a:spcBef>
              <a:buClrTx/>
              <a:buSzTx/>
              <a:buNone/>
              <a:defRPr sz="1248">
                <a:latin typeface="Courier New"/>
                <a:ea typeface="Courier New"/>
                <a:cs typeface="Courier New"/>
                <a:sym typeface="Courier New"/>
              </a:defRPr>
            </a:pPr>
            <a:r>
              <a:t>      @endif</a:t>
            </a:r>
            <a:endParaRPr>
              <a:solidFill>
                <a:srgbClr val="373737"/>
              </a:solidFill>
              <a:latin typeface="Menlo Regular"/>
              <a:ea typeface="Menlo Regular"/>
              <a:cs typeface="Menlo Regular"/>
              <a:sym typeface="Menlo Regular"/>
            </a:endParaRPr>
          </a:p>
          <a:p>
            <a:pPr marL="0" indent="0" defTabSz="237743">
              <a:spcBef>
                <a:spcPts val="0"/>
              </a:spcBef>
              <a:buClrTx/>
              <a:buSzTx/>
              <a:buNone/>
              <a:defRPr b="1" sz="1248">
                <a:solidFill>
                  <a:srgbClr val="F0E68C"/>
                </a:solidFill>
                <a:latin typeface="Courier New"/>
                <a:ea typeface="Courier New"/>
                <a:cs typeface="Courier New"/>
                <a:sym typeface="Courier New"/>
              </a:defRPr>
            </a:pPr>
            <a:r>
              <a:rPr b="0">
                <a:solidFill>
                  <a:srgbClr val="FFFFFF"/>
                </a:solidFill>
              </a:rPr>
              <a:t>    </a:t>
            </a:r>
            <a:r>
              <a:t>&lt;/td&gt;</a:t>
            </a:r>
            <a:endParaRPr b="0">
              <a:solidFill>
                <a:srgbClr val="373737"/>
              </a:solidFill>
              <a:latin typeface="Menlo Regular"/>
              <a:ea typeface="Menlo Regular"/>
              <a:cs typeface="Menlo Regular"/>
              <a:sym typeface="Menlo Regular"/>
            </a:endParaRPr>
          </a:p>
          <a:p>
            <a:pPr marL="0" indent="0" defTabSz="237743">
              <a:spcBef>
                <a:spcPts val="0"/>
              </a:spcBef>
              <a:buClrTx/>
              <a:buSzTx/>
              <a:buNone/>
              <a:defRPr sz="1248">
                <a:latin typeface="Courier New"/>
                <a:ea typeface="Courier New"/>
                <a:cs typeface="Courier New"/>
                <a:sym typeface="Courier New"/>
              </a:defRPr>
            </a:pPr>
            <a:r>
              <a:t>    </a:t>
            </a:r>
            <a:r>
              <a:rPr b="1">
                <a:solidFill>
                  <a:srgbClr val="F0E68C"/>
                </a:solidFill>
              </a:rPr>
              <a:t>&lt;td&gt;</a:t>
            </a:r>
            <a:endParaRPr>
              <a:solidFill>
                <a:srgbClr val="373737"/>
              </a:solidFill>
              <a:latin typeface="Menlo Regular"/>
              <a:ea typeface="Menlo Regular"/>
              <a:cs typeface="Menlo Regular"/>
              <a:sym typeface="Menlo Regular"/>
            </a:endParaRPr>
          </a:p>
          <a:p>
            <a:pPr marL="0" indent="0" defTabSz="237743">
              <a:spcBef>
                <a:spcPts val="0"/>
              </a:spcBef>
              <a:buClrTx/>
              <a:buSzTx/>
              <a:buNone/>
              <a:defRPr sz="1248">
                <a:solidFill>
                  <a:srgbClr val="FFA0A0"/>
                </a:solidFill>
                <a:latin typeface="Courier New"/>
                <a:ea typeface="Courier New"/>
                <a:cs typeface="Courier New"/>
                <a:sym typeface="Courier New"/>
              </a:defRPr>
            </a:pPr>
            <a:r>
              <a:rPr>
                <a:solidFill>
                  <a:srgbClr val="FFFFFF"/>
                </a:solidFill>
              </a:rPr>
              <a:t>       </a:t>
            </a:r>
            <a:r>
              <a:rPr b="1">
                <a:solidFill>
                  <a:srgbClr val="F0E68C"/>
                </a:solidFill>
              </a:rPr>
              <a:t>&lt;a</a:t>
            </a:r>
            <a:r>
              <a:rPr>
                <a:solidFill>
                  <a:srgbClr val="FFFFFF"/>
                </a:solidFill>
              </a:rPr>
              <a:t> </a:t>
            </a:r>
            <a:r>
              <a:rPr b="1">
                <a:solidFill>
                  <a:srgbClr val="BDB76B"/>
                </a:solidFill>
              </a:rPr>
              <a:t>class</a:t>
            </a:r>
            <a:r>
              <a:rPr>
                <a:solidFill>
                  <a:srgbClr val="FFFFFF"/>
                </a:solidFill>
              </a:rPr>
              <a:t>=</a:t>
            </a:r>
            <a:r>
              <a:t>"btn btn-info"</a:t>
            </a:r>
            <a:r>
              <a:rPr>
                <a:solidFill>
                  <a:srgbClr val="FFFFFF"/>
                </a:solidFill>
              </a:rPr>
              <a:t> </a:t>
            </a:r>
            <a:r>
              <a:rPr b="1">
                <a:solidFill>
                  <a:srgbClr val="BDB76B"/>
                </a:solidFill>
              </a:rPr>
              <a:t>href</a:t>
            </a:r>
            <a:r>
              <a:rPr>
                <a:solidFill>
                  <a:srgbClr val="FFFFFF"/>
                </a:solidFill>
              </a:rPr>
              <a:t>=</a:t>
            </a:r>
            <a:r>
              <a:t>"{{ route('users.show',$user-&gt;</a:t>
            </a:r>
            <a:r>
              <a:rPr>
                <a:solidFill>
                  <a:srgbClr val="FFFFFF"/>
                </a:solidFill>
              </a:rPr>
              <a:t>id) }}"&gt;Show</a:t>
            </a:r>
            <a:r>
              <a:rPr b="1">
                <a:solidFill>
                  <a:srgbClr val="F0E68C"/>
                </a:solidFill>
              </a:rPr>
              <a:t>&lt;/a&gt;</a:t>
            </a:r>
            <a:endParaRPr>
              <a:solidFill>
                <a:srgbClr val="373737"/>
              </a:solidFill>
              <a:latin typeface="Menlo Regular"/>
              <a:ea typeface="Menlo Regular"/>
              <a:cs typeface="Menlo Regular"/>
              <a:sym typeface="Menlo Regular"/>
            </a:endParaRPr>
          </a:p>
          <a:p>
            <a:pPr marL="0" indent="0" defTabSz="237743">
              <a:spcBef>
                <a:spcPts val="0"/>
              </a:spcBef>
              <a:buClrTx/>
              <a:buSzTx/>
              <a:buNone/>
              <a:defRPr sz="1248">
                <a:solidFill>
                  <a:srgbClr val="FFA0A0"/>
                </a:solidFill>
                <a:latin typeface="Courier New"/>
                <a:ea typeface="Courier New"/>
                <a:cs typeface="Courier New"/>
                <a:sym typeface="Courier New"/>
              </a:defRPr>
            </a:pPr>
            <a:r>
              <a:rPr>
                <a:solidFill>
                  <a:srgbClr val="FFFFFF"/>
                </a:solidFill>
              </a:rPr>
              <a:t>       </a:t>
            </a:r>
            <a:r>
              <a:rPr b="1">
                <a:solidFill>
                  <a:srgbClr val="F0E68C"/>
                </a:solidFill>
              </a:rPr>
              <a:t>&lt;a</a:t>
            </a:r>
            <a:r>
              <a:rPr>
                <a:solidFill>
                  <a:srgbClr val="FFFFFF"/>
                </a:solidFill>
              </a:rPr>
              <a:t> </a:t>
            </a:r>
            <a:r>
              <a:rPr b="1">
                <a:solidFill>
                  <a:srgbClr val="BDB76B"/>
                </a:solidFill>
              </a:rPr>
              <a:t>class</a:t>
            </a:r>
            <a:r>
              <a:rPr>
                <a:solidFill>
                  <a:srgbClr val="FFFFFF"/>
                </a:solidFill>
              </a:rPr>
              <a:t>=</a:t>
            </a:r>
            <a:r>
              <a:t>"btn btn-primary"</a:t>
            </a:r>
            <a:r>
              <a:rPr>
                <a:solidFill>
                  <a:srgbClr val="FFFFFF"/>
                </a:solidFill>
              </a:rPr>
              <a:t> </a:t>
            </a:r>
            <a:r>
              <a:rPr b="1">
                <a:solidFill>
                  <a:srgbClr val="BDB76B"/>
                </a:solidFill>
              </a:rPr>
              <a:t>href</a:t>
            </a:r>
            <a:r>
              <a:rPr>
                <a:solidFill>
                  <a:srgbClr val="FFFFFF"/>
                </a:solidFill>
              </a:rPr>
              <a:t>=</a:t>
            </a:r>
            <a:r>
              <a:t>"{{ route('users.edit',$user-&gt;</a:t>
            </a:r>
            <a:r>
              <a:rPr>
                <a:solidFill>
                  <a:srgbClr val="FFFFFF"/>
                </a:solidFill>
              </a:rPr>
              <a:t>id) }}"&gt;Edit</a:t>
            </a:r>
            <a:r>
              <a:rPr b="1">
                <a:solidFill>
                  <a:srgbClr val="F0E68C"/>
                </a:solidFill>
              </a:rPr>
              <a:t>&lt;/a&gt;</a:t>
            </a:r>
            <a:endParaRPr>
              <a:solidFill>
                <a:srgbClr val="373737"/>
              </a:solidFill>
              <a:latin typeface="Menlo Regular"/>
              <a:ea typeface="Menlo Regular"/>
              <a:cs typeface="Menlo Regular"/>
              <a:sym typeface="Menlo Regular"/>
            </a:endParaRPr>
          </a:p>
          <a:p>
            <a:pPr marL="0" indent="0" defTabSz="237743">
              <a:spcBef>
                <a:spcPts val="0"/>
              </a:spcBef>
              <a:buClrTx/>
              <a:buSzTx/>
              <a:buNone/>
              <a:defRPr sz="1248">
                <a:latin typeface="Courier New"/>
                <a:ea typeface="Courier New"/>
                <a:cs typeface="Courier New"/>
                <a:sym typeface="Courier New"/>
              </a:defRPr>
            </a:pPr>
            <a:r>
              <a:t>        {!! Form::open(['method' =&gt; 'DELETE','route' =&gt; ['users.destroy', $user-&gt;id],'style'=&gt;'display:inline']) !!}</a:t>
            </a:r>
            <a:endParaRPr>
              <a:solidFill>
                <a:srgbClr val="373737"/>
              </a:solidFill>
              <a:latin typeface="Menlo Regular"/>
              <a:ea typeface="Menlo Regular"/>
              <a:cs typeface="Menlo Regular"/>
              <a:sym typeface="Menlo Regular"/>
            </a:endParaRPr>
          </a:p>
          <a:p>
            <a:pPr marL="0" indent="0" defTabSz="237743">
              <a:spcBef>
                <a:spcPts val="0"/>
              </a:spcBef>
              <a:buClrTx/>
              <a:buSzTx/>
              <a:buNone/>
              <a:defRPr sz="1248">
                <a:latin typeface="Courier New"/>
                <a:ea typeface="Courier New"/>
                <a:cs typeface="Courier New"/>
                <a:sym typeface="Courier New"/>
              </a:defRPr>
            </a:pPr>
            <a:r>
              <a:t>            {!! Form::submit('Delete', ['class' =&gt; 'btn btn-danger']) !!}</a:t>
            </a:r>
            <a:endParaRPr>
              <a:solidFill>
                <a:srgbClr val="373737"/>
              </a:solidFill>
              <a:latin typeface="Menlo Regular"/>
              <a:ea typeface="Menlo Regular"/>
              <a:cs typeface="Menlo Regular"/>
              <a:sym typeface="Menlo Regular"/>
            </a:endParaRPr>
          </a:p>
          <a:p>
            <a:pPr marL="0" indent="0" defTabSz="237743">
              <a:spcBef>
                <a:spcPts val="0"/>
              </a:spcBef>
              <a:buClrTx/>
              <a:buSzTx/>
              <a:buNone/>
              <a:defRPr sz="1248">
                <a:latin typeface="Courier New"/>
                <a:ea typeface="Courier New"/>
                <a:cs typeface="Courier New"/>
                <a:sym typeface="Courier New"/>
              </a:defRPr>
            </a:pPr>
            <a:r>
              <a:t>        {!! Form::close() !!}</a:t>
            </a:r>
            <a:endParaRPr>
              <a:solidFill>
                <a:srgbClr val="373737"/>
              </a:solidFill>
              <a:latin typeface="Menlo Regular"/>
              <a:ea typeface="Menlo Regular"/>
              <a:cs typeface="Menlo Regular"/>
              <a:sym typeface="Menlo Regular"/>
            </a:endParaRPr>
          </a:p>
          <a:p>
            <a:pPr marL="0" indent="0" defTabSz="237743">
              <a:spcBef>
                <a:spcPts val="0"/>
              </a:spcBef>
              <a:buClrTx/>
              <a:buSzTx/>
              <a:buNone/>
              <a:defRPr b="1" sz="1248">
                <a:solidFill>
                  <a:srgbClr val="F0E68C"/>
                </a:solidFill>
                <a:latin typeface="Courier New"/>
                <a:ea typeface="Courier New"/>
                <a:cs typeface="Courier New"/>
                <a:sym typeface="Courier New"/>
              </a:defRPr>
            </a:pPr>
            <a:r>
              <a:rPr b="0">
                <a:solidFill>
                  <a:srgbClr val="FFFFFF"/>
                </a:solidFill>
              </a:rPr>
              <a:t>    </a:t>
            </a:r>
            <a:r>
              <a:t>&lt;/td&gt;</a:t>
            </a:r>
            <a:endParaRPr b="0">
              <a:solidFill>
                <a:srgbClr val="373737"/>
              </a:solidFill>
              <a:latin typeface="Menlo Regular"/>
              <a:ea typeface="Menlo Regular"/>
              <a:cs typeface="Menlo Regular"/>
              <a:sym typeface="Menlo Regular"/>
            </a:endParaRPr>
          </a:p>
          <a:p>
            <a:pPr marL="0" indent="0" defTabSz="237743">
              <a:spcBef>
                <a:spcPts val="0"/>
              </a:spcBef>
              <a:buClrTx/>
              <a:buSzTx/>
              <a:buNone/>
              <a:defRPr b="1" sz="1248">
                <a:solidFill>
                  <a:srgbClr val="F0E68C"/>
                </a:solidFill>
                <a:latin typeface="Courier New"/>
                <a:ea typeface="Courier New"/>
                <a:cs typeface="Courier New"/>
                <a:sym typeface="Courier New"/>
              </a:defRPr>
            </a:pPr>
            <a:r>
              <a:rPr b="0">
                <a:solidFill>
                  <a:srgbClr val="FFFFFF"/>
                </a:solidFill>
              </a:rPr>
              <a:t>  </a:t>
            </a:r>
            <a:r>
              <a:t>&lt;/tr&gt;</a:t>
            </a:r>
            <a:endParaRPr b="0">
              <a:solidFill>
                <a:srgbClr val="373737"/>
              </a:solidFill>
              <a:latin typeface="Menlo Regular"/>
              <a:ea typeface="Menlo Regular"/>
              <a:cs typeface="Menlo Regular"/>
              <a:sym typeface="Menlo Regular"/>
            </a:endParaRPr>
          </a:p>
          <a:p>
            <a:pPr marL="0" indent="0" defTabSz="237743">
              <a:spcBef>
                <a:spcPts val="0"/>
              </a:spcBef>
              <a:buClrTx/>
              <a:buSzTx/>
              <a:buNone/>
              <a:defRPr sz="1248">
                <a:latin typeface="Courier New"/>
                <a:ea typeface="Courier New"/>
                <a:cs typeface="Courier New"/>
                <a:sym typeface="Courier New"/>
              </a:defRPr>
            </a:pPr>
            <a:r>
              <a:t> @endforeach</a:t>
            </a:r>
            <a:endParaRPr>
              <a:solidFill>
                <a:srgbClr val="373737"/>
              </a:solidFill>
              <a:latin typeface="Menlo Regular"/>
              <a:ea typeface="Menlo Regular"/>
              <a:cs typeface="Menlo Regular"/>
              <a:sym typeface="Menlo Regular"/>
            </a:endParaRPr>
          </a:p>
          <a:p>
            <a:pPr marL="0" indent="0" defTabSz="237743">
              <a:spcBef>
                <a:spcPts val="0"/>
              </a:spcBef>
              <a:buClrTx/>
              <a:buSzTx/>
              <a:buNone/>
              <a:defRPr b="1" sz="1248">
                <a:solidFill>
                  <a:srgbClr val="F0E68C"/>
                </a:solidFill>
                <a:latin typeface="Courier New"/>
                <a:ea typeface="Courier New"/>
                <a:cs typeface="Courier New"/>
                <a:sym typeface="Courier New"/>
              </a:defRPr>
            </a:pPr>
            <a:r>
              <a:t>&lt;/table&gt;</a:t>
            </a:r>
            <a:endParaRPr b="0">
              <a:solidFill>
                <a:srgbClr val="373737"/>
              </a:solidFill>
              <a:latin typeface="Menlo Regular"/>
              <a:ea typeface="Menlo Regular"/>
              <a:cs typeface="Menlo Regular"/>
              <a:sym typeface="Menlo Regular"/>
            </a:endParaRPr>
          </a:p>
          <a:p>
            <a:pPr marL="0" indent="0" defTabSz="237743">
              <a:spcBef>
                <a:spcPts val="0"/>
              </a:spcBef>
              <a:buClrTx/>
              <a:buSzTx/>
              <a:buNone/>
              <a:defRPr sz="1248">
                <a:solidFill>
                  <a:srgbClr val="373737"/>
                </a:solidFill>
                <a:latin typeface="Menlo Regular"/>
                <a:ea typeface="Menlo Regular"/>
                <a:cs typeface="Menlo Regular"/>
                <a:sym typeface="Menlo Regular"/>
              </a:defRPr>
            </a:pPr>
          </a:p>
          <a:p>
            <a:pPr marL="0" indent="0" defTabSz="237743">
              <a:spcBef>
                <a:spcPts val="0"/>
              </a:spcBef>
              <a:buClrTx/>
              <a:buSzTx/>
              <a:buNone/>
              <a:defRPr sz="1248">
                <a:latin typeface="Courier New"/>
                <a:ea typeface="Courier New"/>
                <a:cs typeface="Courier New"/>
                <a:sym typeface="Courier New"/>
              </a:defRPr>
            </a:pPr>
            <a:r>
              <a:t>{!! $data-&gt;render() !!}</a:t>
            </a:r>
            <a:endParaRPr>
              <a:solidFill>
                <a:srgbClr val="373737"/>
              </a:solidFill>
              <a:latin typeface="Menlo Regular"/>
              <a:ea typeface="Menlo Regular"/>
              <a:cs typeface="Menlo Regular"/>
              <a:sym typeface="Menlo Regular"/>
            </a:endParaRPr>
          </a:p>
          <a:p>
            <a:pPr marL="0" indent="0" defTabSz="237743">
              <a:spcBef>
                <a:spcPts val="0"/>
              </a:spcBef>
              <a:buClrTx/>
              <a:buSzTx/>
              <a:buNone/>
              <a:defRPr sz="1248">
                <a:latin typeface="Courier New"/>
                <a:ea typeface="Courier New"/>
                <a:cs typeface="Courier New"/>
                <a:sym typeface="Courier New"/>
              </a:defRPr>
            </a:pPr>
            <a:endParaRPr>
              <a:solidFill>
                <a:srgbClr val="373737"/>
              </a:solidFill>
              <a:latin typeface="Menlo Regular"/>
              <a:ea typeface="Menlo Regular"/>
              <a:cs typeface="Menlo Regular"/>
              <a:sym typeface="Menlo Regular"/>
            </a:endParaRPr>
          </a:p>
          <a:p>
            <a:pPr marL="0" indent="0" defTabSz="237743">
              <a:spcBef>
                <a:spcPts val="0"/>
              </a:spcBef>
              <a:buClrTx/>
              <a:buSzTx/>
              <a:buNone/>
              <a:defRPr sz="1248">
                <a:latin typeface="Courier New"/>
                <a:ea typeface="Courier New"/>
                <a:cs typeface="Courier New"/>
                <a:sym typeface="Courier New"/>
              </a:defRPr>
            </a:pPr>
            <a:r>
              <a:t>@endsection</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Create a Laravel project"/>
          <p:cNvSpPr txBox="1"/>
          <p:nvPr>
            <p:ph type="title"/>
          </p:nvPr>
        </p:nvSpPr>
        <p:spPr>
          <a:prstGeom prst="rect">
            <a:avLst/>
          </a:prstGeom>
        </p:spPr>
        <p:txBody>
          <a:bodyPr/>
          <a:lstStyle/>
          <a:p>
            <a:pPr/>
            <a:r>
              <a:t>Create a Laravel project</a:t>
            </a:r>
          </a:p>
        </p:txBody>
      </p:sp>
      <p:sp>
        <p:nvSpPr>
          <p:cNvPr id="200" name="Using Composer &amp; Laravel"/>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Using Composer &amp; Laravel</a:t>
            </a:r>
          </a:p>
        </p:txBody>
      </p:sp>
      <p:sp>
        <p:nvSpPr>
          <p:cNvPr id="201" name="Open CMD or Terminal…"/>
          <p:cNvSpPr txBox="1"/>
          <p:nvPr>
            <p:ph type="body" idx="1"/>
          </p:nvPr>
        </p:nvSpPr>
        <p:spPr>
          <a:prstGeom prst="rect">
            <a:avLst/>
          </a:prstGeom>
        </p:spPr>
        <p:txBody>
          <a:bodyPr/>
          <a:lstStyle/>
          <a:p>
            <a:pPr/>
            <a:r>
              <a:t>Open CMD or Terminal</a:t>
            </a:r>
          </a:p>
          <a:p>
            <a:pPr lvl="2" marL="0" indent="914400">
              <a:buClrTx/>
              <a:buSzTx/>
              <a:buNone/>
            </a:pPr>
            <a:r>
              <a:t>Type, composer create-project --prefer-dist laravel/laravel </a:t>
            </a:r>
            <a:r>
              <a:rPr i="1"/>
              <a:t>projectname</a:t>
            </a:r>
          </a:p>
          <a:p>
            <a:pPr lvl="2" marL="0" indent="914400">
              <a:buClrTx/>
              <a:buSzTx/>
              <a:buNone/>
            </a:pPr>
            <a:r>
              <a:t>Some prefer, laravel new </a:t>
            </a:r>
            <a:r>
              <a:rPr i="1"/>
              <a:t>projectname</a:t>
            </a:r>
            <a:endParaRPr i="1"/>
          </a:p>
          <a:p>
            <a:pPr/>
            <a:endParaRPr i="1"/>
          </a:p>
          <a:p>
            <a:pPr/>
            <a:r>
              <a:t>This will create a new Laravel project</a:t>
            </a:r>
          </a:p>
        </p:txBody>
      </p:sp>
    </p:spTree>
  </p:cSld>
  <p:clrMapOvr>
    <a:masterClrMapping/>
  </p:clrMapOvr>
  <p:transition xmlns:p14="http://schemas.microsoft.com/office/powerpoint/2010/main" spd="med" advClick="1"/>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0" name="CMS Role &amp; Permission"/>
          <p:cNvSpPr txBox="1"/>
          <p:nvPr>
            <p:ph type="title"/>
          </p:nvPr>
        </p:nvSpPr>
        <p:spPr>
          <a:xfrm>
            <a:off x="1270000" y="792774"/>
            <a:ext cx="21844000" cy="1557438"/>
          </a:xfrm>
          <a:prstGeom prst="rect">
            <a:avLst/>
          </a:prstGeom>
        </p:spPr>
        <p:txBody>
          <a:bodyPr/>
          <a:lstStyle/>
          <a:p>
            <a:pPr/>
            <a:r>
              <a:t>CMS Role &amp; Permission</a:t>
            </a:r>
          </a:p>
        </p:txBody>
      </p:sp>
      <p:sp>
        <p:nvSpPr>
          <p:cNvPr id="641" name="Step 9: resources/views/users/create.blade.php"/>
          <p:cNvSpPr txBox="1"/>
          <p:nvPr>
            <p:ph type="body" idx="21"/>
          </p:nvPr>
        </p:nvSpPr>
        <p:spPr>
          <a:xfrm>
            <a:off x="1270000" y="2133322"/>
            <a:ext cx="21844000" cy="1016001"/>
          </a:xfrm>
          <a:prstGeom prst="rect">
            <a:avLst/>
          </a:prstGeom>
          <a:extLst>
            <a:ext uri="{C572A759-6A51-4108-AA02-DFA0A04FC94B}">
              <ma14:wrappingTextBoxFlag xmlns:ma14="http://schemas.microsoft.com/office/mac/drawingml/2011/main" val="1"/>
            </a:ext>
          </a:extLst>
        </p:spPr>
        <p:txBody>
          <a:bodyPr/>
          <a:lstStyle/>
          <a:p>
            <a:pPr/>
            <a:r>
              <a:t>Step 9: resources/views/users/create.blade.php</a:t>
            </a:r>
          </a:p>
        </p:txBody>
      </p:sp>
      <p:sp>
        <p:nvSpPr>
          <p:cNvPr id="642" name="@extends('layouts.app')…"/>
          <p:cNvSpPr txBox="1"/>
          <p:nvPr>
            <p:ph type="body" idx="1"/>
          </p:nvPr>
        </p:nvSpPr>
        <p:spPr>
          <a:xfrm>
            <a:off x="1270000" y="3086100"/>
            <a:ext cx="19325678" cy="10312218"/>
          </a:xfrm>
          <a:prstGeom prst="rect">
            <a:avLst/>
          </a:prstGeom>
        </p:spPr>
        <p:txBody>
          <a:bodyPr/>
          <a:lstStyle/>
          <a:p>
            <a:pPr marL="0" indent="0" defTabSz="356615">
              <a:spcBef>
                <a:spcPts val="0"/>
              </a:spcBef>
              <a:buClrTx/>
              <a:buSzTx/>
              <a:buNone/>
              <a:defRPr sz="1013">
                <a:latin typeface="Courier New"/>
                <a:ea typeface="Courier New"/>
                <a:cs typeface="Courier New"/>
                <a:sym typeface="Courier New"/>
              </a:defRPr>
            </a:pPr>
            <a:r>
              <a:t>@extends('layouts.app')</a:t>
            </a:r>
            <a:endParaRPr>
              <a:solidFill>
                <a:srgbClr val="373737"/>
              </a:solidFill>
              <a:latin typeface="Menlo Regular"/>
              <a:ea typeface="Menlo Regular"/>
              <a:cs typeface="Menlo Regular"/>
              <a:sym typeface="Menlo Regular"/>
            </a:endParaRPr>
          </a:p>
          <a:p>
            <a:pPr marL="0" indent="0" defTabSz="356615">
              <a:spcBef>
                <a:spcPts val="0"/>
              </a:spcBef>
              <a:buClrTx/>
              <a:buSzTx/>
              <a:buNone/>
              <a:defRPr sz="1013">
                <a:solidFill>
                  <a:srgbClr val="373737"/>
                </a:solidFill>
                <a:latin typeface="Menlo Regular"/>
                <a:ea typeface="Menlo Regular"/>
                <a:cs typeface="Menlo Regular"/>
                <a:sym typeface="Menlo Regular"/>
              </a:defRPr>
            </a:pPr>
          </a:p>
          <a:p>
            <a:pPr marL="0" indent="0" defTabSz="356615">
              <a:spcBef>
                <a:spcPts val="0"/>
              </a:spcBef>
              <a:buClrTx/>
              <a:buSzTx/>
              <a:buNone/>
              <a:defRPr sz="1013">
                <a:latin typeface="Courier New"/>
                <a:ea typeface="Courier New"/>
                <a:cs typeface="Courier New"/>
                <a:sym typeface="Courier New"/>
              </a:defRPr>
            </a:pPr>
            <a:r>
              <a:t>@section('content')</a:t>
            </a:r>
            <a:endParaRPr>
              <a:solidFill>
                <a:srgbClr val="373737"/>
              </a:solidFill>
              <a:latin typeface="Menlo Regular"/>
              <a:ea typeface="Menlo Regular"/>
              <a:cs typeface="Menlo Regular"/>
              <a:sym typeface="Menlo Regular"/>
            </a:endParaRPr>
          </a:p>
          <a:p>
            <a:pPr marL="0" indent="0" defTabSz="356615">
              <a:spcBef>
                <a:spcPts val="0"/>
              </a:spcBef>
              <a:buClrTx/>
              <a:buSzTx/>
              <a:buNone/>
              <a:defRPr sz="1013">
                <a:solidFill>
                  <a:srgbClr val="BDB76B"/>
                </a:solidFill>
                <a:latin typeface="Courier New"/>
                <a:ea typeface="Courier New"/>
                <a:cs typeface="Courier New"/>
                <a:sym typeface="Courier New"/>
              </a:defRPr>
            </a:pPr>
            <a:r>
              <a:rPr b="1">
                <a:solidFill>
                  <a:srgbClr val="F0E68C"/>
                </a:solidFill>
              </a:rPr>
              <a:t>&lt;div</a:t>
            </a:r>
            <a:r>
              <a:rPr>
                <a:solidFill>
                  <a:srgbClr val="FFFFFF"/>
                </a:solidFill>
              </a:rPr>
              <a:t> </a:t>
            </a:r>
            <a:r>
              <a:rPr b="1"/>
              <a:t>class</a:t>
            </a:r>
            <a:r>
              <a:rPr>
                <a:solidFill>
                  <a:srgbClr val="FFFFFF"/>
                </a:solidFill>
              </a:rPr>
              <a:t>=</a:t>
            </a:r>
            <a:r>
              <a:rPr>
                <a:solidFill>
                  <a:srgbClr val="FFA0A0"/>
                </a:solidFill>
              </a:rPr>
              <a:t>"row"</a:t>
            </a:r>
            <a:r>
              <a:rPr b="1">
                <a:solidFill>
                  <a:srgbClr val="F0E68C"/>
                </a:solidFill>
              </a:rPr>
              <a:t>&gt;</a:t>
            </a:r>
            <a:endParaRPr>
              <a:solidFill>
                <a:srgbClr val="373737"/>
              </a:solidFill>
              <a:latin typeface="Menlo Regular"/>
              <a:ea typeface="Menlo Regular"/>
              <a:cs typeface="Menlo Regular"/>
              <a:sym typeface="Menlo Regular"/>
            </a:endParaRPr>
          </a:p>
          <a:p>
            <a:pPr marL="0" indent="0" defTabSz="356615">
              <a:spcBef>
                <a:spcPts val="0"/>
              </a:spcBef>
              <a:buClrTx/>
              <a:buSzTx/>
              <a:buNone/>
              <a:defRPr sz="1013">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"col-lg-12 margin-tb"</a:t>
            </a:r>
            <a:r>
              <a:rPr b="1">
                <a:solidFill>
                  <a:srgbClr val="F0E68C"/>
                </a:solidFill>
              </a:rPr>
              <a:t>&gt;</a:t>
            </a:r>
            <a:endParaRPr>
              <a:solidFill>
                <a:srgbClr val="373737"/>
              </a:solidFill>
              <a:latin typeface="Menlo Regular"/>
              <a:ea typeface="Menlo Regular"/>
              <a:cs typeface="Menlo Regular"/>
              <a:sym typeface="Menlo Regular"/>
            </a:endParaRPr>
          </a:p>
          <a:p>
            <a:pPr marL="0" indent="0" defTabSz="356615">
              <a:spcBef>
                <a:spcPts val="0"/>
              </a:spcBef>
              <a:buClrTx/>
              <a:buSzTx/>
              <a:buNone/>
              <a:defRPr sz="1013">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"pull-left"</a:t>
            </a:r>
            <a:r>
              <a:rPr b="1">
                <a:solidFill>
                  <a:srgbClr val="F0E68C"/>
                </a:solidFill>
              </a:rPr>
              <a:t>&gt;</a:t>
            </a:r>
            <a:endParaRPr>
              <a:solidFill>
                <a:srgbClr val="373737"/>
              </a:solidFill>
              <a:latin typeface="Menlo Regular"/>
              <a:ea typeface="Menlo Regular"/>
              <a:cs typeface="Menlo Regular"/>
              <a:sym typeface="Menlo Regular"/>
            </a:endParaRPr>
          </a:p>
          <a:p>
            <a:pPr marL="0" indent="0" defTabSz="356615">
              <a:spcBef>
                <a:spcPts val="0"/>
              </a:spcBef>
              <a:buClrTx/>
              <a:buSzTx/>
              <a:buNone/>
              <a:defRPr sz="1013">
                <a:latin typeface="Courier New"/>
                <a:ea typeface="Courier New"/>
                <a:cs typeface="Courier New"/>
                <a:sym typeface="Courier New"/>
              </a:defRPr>
            </a:pPr>
            <a:r>
              <a:t>            </a:t>
            </a:r>
            <a:r>
              <a:rPr b="1">
                <a:solidFill>
                  <a:srgbClr val="F0E68C"/>
                </a:solidFill>
              </a:rPr>
              <a:t>&lt;h2&gt;</a:t>
            </a:r>
            <a:r>
              <a:t>Create New User</a:t>
            </a:r>
            <a:r>
              <a:rPr b="1">
                <a:solidFill>
                  <a:srgbClr val="F0E68C"/>
                </a:solidFill>
              </a:rPr>
              <a:t>&lt;/h2&gt;</a:t>
            </a:r>
            <a:endParaRPr>
              <a:solidFill>
                <a:srgbClr val="373737"/>
              </a:solidFill>
              <a:latin typeface="Menlo Regular"/>
              <a:ea typeface="Menlo Regular"/>
              <a:cs typeface="Menlo Regular"/>
              <a:sym typeface="Menlo Regular"/>
            </a:endParaRPr>
          </a:p>
          <a:p>
            <a:pPr marL="0" indent="0" defTabSz="356615">
              <a:spcBef>
                <a:spcPts val="0"/>
              </a:spcBef>
              <a:buClrTx/>
              <a:buSzTx/>
              <a:buNone/>
              <a:defRPr sz="1013">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356615">
              <a:spcBef>
                <a:spcPts val="0"/>
              </a:spcBef>
              <a:buClrTx/>
              <a:buSzTx/>
              <a:buNone/>
              <a:defRPr sz="1013">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"pull-right"</a:t>
            </a:r>
            <a:r>
              <a:rPr b="1">
                <a:solidFill>
                  <a:srgbClr val="F0E68C"/>
                </a:solidFill>
              </a:rPr>
              <a:t>&gt;</a:t>
            </a:r>
            <a:endParaRPr>
              <a:solidFill>
                <a:srgbClr val="373737"/>
              </a:solidFill>
              <a:latin typeface="Menlo Regular"/>
              <a:ea typeface="Menlo Regular"/>
              <a:cs typeface="Menlo Regular"/>
              <a:sym typeface="Menlo Regular"/>
            </a:endParaRPr>
          </a:p>
          <a:p>
            <a:pPr marL="0" indent="0" defTabSz="356615">
              <a:spcBef>
                <a:spcPts val="0"/>
              </a:spcBef>
              <a:buClrTx/>
              <a:buSzTx/>
              <a:buNone/>
              <a:defRPr sz="1013">
                <a:solidFill>
                  <a:srgbClr val="FFA0A0"/>
                </a:solidFill>
                <a:latin typeface="Courier New"/>
                <a:ea typeface="Courier New"/>
                <a:cs typeface="Courier New"/>
                <a:sym typeface="Courier New"/>
              </a:defRPr>
            </a:pPr>
            <a:r>
              <a:rPr>
                <a:solidFill>
                  <a:srgbClr val="FFFFFF"/>
                </a:solidFill>
              </a:rPr>
              <a:t>            </a:t>
            </a:r>
            <a:r>
              <a:rPr b="1">
                <a:solidFill>
                  <a:srgbClr val="F0E68C"/>
                </a:solidFill>
              </a:rPr>
              <a:t>&lt;a</a:t>
            </a:r>
            <a:r>
              <a:rPr>
                <a:solidFill>
                  <a:srgbClr val="FFFFFF"/>
                </a:solidFill>
              </a:rPr>
              <a:t> </a:t>
            </a:r>
            <a:r>
              <a:rPr b="1">
                <a:solidFill>
                  <a:srgbClr val="BDB76B"/>
                </a:solidFill>
              </a:rPr>
              <a:t>class</a:t>
            </a:r>
            <a:r>
              <a:rPr>
                <a:solidFill>
                  <a:srgbClr val="FFFFFF"/>
                </a:solidFill>
              </a:rPr>
              <a:t>=</a:t>
            </a:r>
            <a:r>
              <a:t>"btn btn-primary"</a:t>
            </a:r>
            <a:r>
              <a:rPr>
                <a:solidFill>
                  <a:srgbClr val="FFFFFF"/>
                </a:solidFill>
              </a:rPr>
              <a:t> </a:t>
            </a:r>
            <a:r>
              <a:rPr b="1">
                <a:solidFill>
                  <a:srgbClr val="BDB76B"/>
                </a:solidFill>
              </a:rPr>
              <a:t>href</a:t>
            </a:r>
            <a:r>
              <a:rPr>
                <a:solidFill>
                  <a:srgbClr val="FFFFFF"/>
                </a:solidFill>
              </a:rPr>
              <a:t>=</a:t>
            </a:r>
            <a:r>
              <a:t>"{{ route('users.index') }}"</a:t>
            </a:r>
            <a:r>
              <a:rPr b="1">
                <a:solidFill>
                  <a:srgbClr val="F0E68C"/>
                </a:solidFill>
              </a:rPr>
              <a:t>&gt;</a:t>
            </a:r>
            <a:r>
              <a:rPr>
                <a:solidFill>
                  <a:srgbClr val="FFFFFF"/>
                </a:solidFill>
              </a:rPr>
              <a:t> Back</a:t>
            </a:r>
            <a:r>
              <a:rPr b="1">
                <a:solidFill>
                  <a:srgbClr val="F0E68C"/>
                </a:solidFill>
              </a:rPr>
              <a:t>&lt;/a&gt;</a:t>
            </a:r>
            <a:endParaRPr>
              <a:solidFill>
                <a:srgbClr val="373737"/>
              </a:solidFill>
              <a:latin typeface="Menlo Regular"/>
              <a:ea typeface="Menlo Regular"/>
              <a:cs typeface="Menlo Regular"/>
              <a:sym typeface="Menlo Regular"/>
            </a:endParaRPr>
          </a:p>
          <a:p>
            <a:pPr marL="0" indent="0" defTabSz="356615">
              <a:spcBef>
                <a:spcPts val="0"/>
              </a:spcBef>
              <a:buClrTx/>
              <a:buSzTx/>
              <a:buNone/>
              <a:defRPr sz="1013">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356615">
              <a:spcBef>
                <a:spcPts val="0"/>
              </a:spcBef>
              <a:buClrTx/>
              <a:buSzTx/>
              <a:buNone/>
              <a:defRPr b="1" sz="1013">
                <a:solidFill>
                  <a:srgbClr val="F0E68C"/>
                </a:solidFill>
                <a:latin typeface="Courier New"/>
                <a:ea typeface="Courier New"/>
                <a:cs typeface="Courier New"/>
                <a:sym typeface="Courier New"/>
              </a:defRPr>
            </a:pPr>
            <a:r>
              <a:rPr b="0">
                <a:solidFill>
                  <a:srgbClr val="FFFFFF"/>
                </a:solidFill>
              </a:rPr>
              <a:t>    </a:t>
            </a:r>
            <a:r>
              <a:t>&lt;/div&gt;</a:t>
            </a:r>
            <a:endParaRPr b="0">
              <a:solidFill>
                <a:srgbClr val="373737"/>
              </a:solidFill>
              <a:latin typeface="Menlo Regular"/>
              <a:ea typeface="Menlo Regular"/>
              <a:cs typeface="Menlo Regular"/>
              <a:sym typeface="Menlo Regular"/>
            </a:endParaRPr>
          </a:p>
          <a:p>
            <a:pPr marL="0" indent="0" defTabSz="356615">
              <a:spcBef>
                <a:spcPts val="0"/>
              </a:spcBef>
              <a:buClrTx/>
              <a:buSzTx/>
              <a:buNone/>
              <a:defRPr b="1" sz="1013">
                <a:solidFill>
                  <a:srgbClr val="F0E68C"/>
                </a:solidFill>
                <a:latin typeface="Courier New"/>
                <a:ea typeface="Courier New"/>
                <a:cs typeface="Courier New"/>
                <a:sym typeface="Courier New"/>
              </a:defRPr>
            </a:pPr>
            <a:r>
              <a:t>&lt;/div&gt;</a:t>
            </a:r>
            <a:endParaRPr b="0">
              <a:solidFill>
                <a:srgbClr val="373737"/>
              </a:solidFill>
              <a:latin typeface="Menlo Regular"/>
              <a:ea typeface="Menlo Regular"/>
              <a:cs typeface="Menlo Regular"/>
              <a:sym typeface="Menlo Regular"/>
            </a:endParaRPr>
          </a:p>
          <a:p>
            <a:pPr marL="0" indent="0" defTabSz="356615">
              <a:spcBef>
                <a:spcPts val="0"/>
              </a:spcBef>
              <a:buClrTx/>
              <a:buSzTx/>
              <a:buNone/>
              <a:defRPr sz="1013">
                <a:solidFill>
                  <a:srgbClr val="373737"/>
                </a:solidFill>
                <a:latin typeface="Menlo Regular"/>
                <a:ea typeface="Menlo Regular"/>
                <a:cs typeface="Menlo Regular"/>
                <a:sym typeface="Menlo Regular"/>
              </a:defRPr>
            </a:pPr>
          </a:p>
          <a:p>
            <a:pPr marL="0" indent="0" defTabSz="356615">
              <a:spcBef>
                <a:spcPts val="0"/>
              </a:spcBef>
              <a:buClrTx/>
              <a:buSzTx/>
              <a:buNone/>
              <a:defRPr sz="1013">
                <a:latin typeface="Courier New"/>
                <a:ea typeface="Courier New"/>
                <a:cs typeface="Courier New"/>
                <a:sym typeface="Courier New"/>
              </a:defRPr>
            </a:pPr>
            <a:r>
              <a:t>@if (count($errors) &gt; 0)</a:t>
            </a:r>
            <a:endParaRPr>
              <a:solidFill>
                <a:srgbClr val="373737"/>
              </a:solidFill>
              <a:latin typeface="Menlo Regular"/>
              <a:ea typeface="Menlo Regular"/>
              <a:cs typeface="Menlo Regular"/>
              <a:sym typeface="Menlo Regular"/>
            </a:endParaRPr>
          </a:p>
          <a:p>
            <a:pPr marL="0" indent="0" defTabSz="356615">
              <a:spcBef>
                <a:spcPts val="0"/>
              </a:spcBef>
              <a:buClrTx/>
              <a:buSzTx/>
              <a:buNone/>
              <a:defRPr sz="1013">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"alert alert-danger"</a:t>
            </a:r>
            <a:r>
              <a:rPr b="1">
                <a:solidFill>
                  <a:srgbClr val="F0E68C"/>
                </a:solidFill>
              </a:rPr>
              <a:t>&gt;</a:t>
            </a:r>
            <a:endParaRPr>
              <a:solidFill>
                <a:srgbClr val="373737"/>
              </a:solidFill>
              <a:latin typeface="Menlo Regular"/>
              <a:ea typeface="Menlo Regular"/>
              <a:cs typeface="Menlo Regular"/>
              <a:sym typeface="Menlo Regular"/>
            </a:endParaRPr>
          </a:p>
          <a:p>
            <a:pPr marL="0" indent="0" defTabSz="356615">
              <a:spcBef>
                <a:spcPts val="0"/>
              </a:spcBef>
              <a:buClrTx/>
              <a:buSzTx/>
              <a:buNone/>
              <a:defRPr sz="1013">
                <a:latin typeface="Courier New"/>
                <a:ea typeface="Courier New"/>
                <a:cs typeface="Courier New"/>
                <a:sym typeface="Courier New"/>
              </a:defRPr>
            </a:pPr>
            <a:r>
              <a:t>    </a:t>
            </a:r>
            <a:r>
              <a:rPr b="1">
                <a:solidFill>
                  <a:srgbClr val="F0E68C"/>
                </a:solidFill>
              </a:rPr>
              <a:t>&lt;strong&gt;</a:t>
            </a:r>
            <a:r>
              <a:t>Whoops!</a:t>
            </a:r>
            <a:r>
              <a:rPr b="1">
                <a:solidFill>
                  <a:srgbClr val="F0E68C"/>
                </a:solidFill>
              </a:rPr>
              <a:t>&lt;/strong&gt;</a:t>
            </a:r>
            <a:r>
              <a:t> There were some problems with your input.</a:t>
            </a:r>
            <a:r>
              <a:rPr b="1">
                <a:solidFill>
                  <a:srgbClr val="F0E68C"/>
                </a:solidFill>
              </a:rPr>
              <a:t>&lt;br&gt;&lt;br&gt;</a:t>
            </a:r>
            <a:endParaRPr>
              <a:solidFill>
                <a:srgbClr val="373737"/>
              </a:solidFill>
              <a:latin typeface="Menlo Regular"/>
              <a:ea typeface="Menlo Regular"/>
              <a:cs typeface="Menlo Regular"/>
              <a:sym typeface="Menlo Regular"/>
            </a:endParaRPr>
          </a:p>
          <a:p>
            <a:pPr marL="0" indent="0" defTabSz="356615">
              <a:spcBef>
                <a:spcPts val="0"/>
              </a:spcBef>
              <a:buClrTx/>
              <a:buSzTx/>
              <a:buNone/>
              <a:defRPr sz="1013">
                <a:latin typeface="Courier New"/>
                <a:ea typeface="Courier New"/>
                <a:cs typeface="Courier New"/>
                <a:sym typeface="Courier New"/>
              </a:defRPr>
            </a:pPr>
            <a:r>
              <a:t>    </a:t>
            </a:r>
            <a:r>
              <a:rPr b="1">
                <a:solidFill>
                  <a:srgbClr val="F0E68C"/>
                </a:solidFill>
              </a:rPr>
              <a:t>&lt;ul&gt;</a:t>
            </a:r>
            <a:endParaRPr>
              <a:solidFill>
                <a:srgbClr val="373737"/>
              </a:solidFill>
              <a:latin typeface="Menlo Regular"/>
              <a:ea typeface="Menlo Regular"/>
              <a:cs typeface="Menlo Regular"/>
              <a:sym typeface="Menlo Regular"/>
            </a:endParaRPr>
          </a:p>
          <a:p>
            <a:pPr marL="0" indent="0" defTabSz="356615">
              <a:spcBef>
                <a:spcPts val="0"/>
              </a:spcBef>
              <a:buClrTx/>
              <a:buSzTx/>
              <a:buNone/>
              <a:defRPr sz="1013">
                <a:latin typeface="Courier New"/>
                <a:ea typeface="Courier New"/>
                <a:cs typeface="Courier New"/>
                <a:sym typeface="Courier New"/>
              </a:defRPr>
            </a:pPr>
            <a:r>
              <a:t>       @foreach ($errors-&gt;all() as $error)</a:t>
            </a:r>
            <a:endParaRPr>
              <a:solidFill>
                <a:srgbClr val="373737"/>
              </a:solidFill>
              <a:latin typeface="Menlo Regular"/>
              <a:ea typeface="Menlo Regular"/>
              <a:cs typeface="Menlo Regular"/>
              <a:sym typeface="Menlo Regular"/>
            </a:endParaRPr>
          </a:p>
          <a:p>
            <a:pPr marL="0" indent="0" defTabSz="356615">
              <a:spcBef>
                <a:spcPts val="0"/>
              </a:spcBef>
              <a:buClrTx/>
              <a:buSzTx/>
              <a:buNone/>
              <a:defRPr sz="1013">
                <a:latin typeface="Courier New"/>
                <a:ea typeface="Courier New"/>
                <a:cs typeface="Courier New"/>
                <a:sym typeface="Courier New"/>
              </a:defRPr>
            </a:pPr>
            <a:r>
              <a:t>         </a:t>
            </a:r>
            <a:r>
              <a:rPr b="1">
                <a:solidFill>
                  <a:srgbClr val="F0E68C"/>
                </a:solidFill>
              </a:rPr>
              <a:t>&lt;li&gt;</a:t>
            </a:r>
            <a:r>
              <a:t>{{ $error }}</a:t>
            </a:r>
            <a:r>
              <a:rPr b="1">
                <a:solidFill>
                  <a:srgbClr val="F0E68C"/>
                </a:solidFill>
              </a:rPr>
              <a:t>&lt;/li&gt;</a:t>
            </a:r>
            <a:endParaRPr>
              <a:solidFill>
                <a:srgbClr val="373737"/>
              </a:solidFill>
              <a:latin typeface="Menlo Regular"/>
              <a:ea typeface="Menlo Regular"/>
              <a:cs typeface="Menlo Regular"/>
              <a:sym typeface="Menlo Regular"/>
            </a:endParaRPr>
          </a:p>
          <a:p>
            <a:pPr marL="0" indent="0" defTabSz="356615">
              <a:spcBef>
                <a:spcPts val="0"/>
              </a:spcBef>
              <a:buClrTx/>
              <a:buSzTx/>
              <a:buNone/>
              <a:defRPr sz="1013">
                <a:latin typeface="Courier New"/>
                <a:ea typeface="Courier New"/>
                <a:cs typeface="Courier New"/>
                <a:sym typeface="Courier New"/>
              </a:defRPr>
            </a:pPr>
            <a:r>
              <a:t>       @endforeach</a:t>
            </a:r>
            <a:endParaRPr>
              <a:solidFill>
                <a:srgbClr val="373737"/>
              </a:solidFill>
              <a:latin typeface="Menlo Regular"/>
              <a:ea typeface="Menlo Regular"/>
              <a:cs typeface="Menlo Regular"/>
              <a:sym typeface="Menlo Regular"/>
            </a:endParaRPr>
          </a:p>
          <a:p>
            <a:pPr marL="0" indent="0" defTabSz="356615">
              <a:spcBef>
                <a:spcPts val="0"/>
              </a:spcBef>
              <a:buClrTx/>
              <a:buSzTx/>
              <a:buNone/>
              <a:defRPr b="1" sz="1013">
                <a:solidFill>
                  <a:srgbClr val="F0E68C"/>
                </a:solidFill>
                <a:latin typeface="Courier New"/>
                <a:ea typeface="Courier New"/>
                <a:cs typeface="Courier New"/>
                <a:sym typeface="Courier New"/>
              </a:defRPr>
            </a:pPr>
            <a:r>
              <a:rPr b="0">
                <a:solidFill>
                  <a:srgbClr val="FFFFFF"/>
                </a:solidFill>
              </a:rPr>
              <a:t>    </a:t>
            </a:r>
            <a:r>
              <a:t>&lt;/ul&gt;</a:t>
            </a:r>
            <a:endParaRPr b="0">
              <a:solidFill>
                <a:srgbClr val="373737"/>
              </a:solidFill>
              <a:latin typeface="Menlo Regular"/>
              <a:ea typeface="Menlo Regular"/>
              <a:cs typeface="Menlo Regular"/>
              <a:sym typeface="Menlo Regular"/>
            </a:endParaRPr>
          </a:p>
          <a:p>
            <a:pPr marL="0" indent="0" defTabSz="356615">
              <a:spcBef>
                <a:spcPts val="0"/>
              </a:spcBef>
              <a:buClrTx/>
              <a:buSzTx/>
              <a:buNone/>
              <a:defRPr b="1" sz="1013">
                <a:solidFill>
                  <a:srgbClr val="F0E68C"/>
                </a:solidFill>
                <a:latin typeface="Courier New"/>
                <a:ea typeface="Courier New"/>
                <a:cs typeface="Courier New"/>
                <a:sym typeface="Courier New"/>
              </a:defRPr>
            </a:pPr>
            <a:r>
              <a:rPr b="0">
                <a:solidFill>
                  <a:srgbClr val="FFFFFF"/>
                </a:solidFill>
              </a:rPr>
              <a:t>  </a:t>
            </a:r>
            <a:r>
              <a:t>&lt;/div&gt;</a:t>
            </a:r>
            <a:endParaRPr b="0">
              <a:solidFill>
                <a:srgbClr val="373737"/>
              </a:solidFill>
              <a:latin typeface="Menlo Regular"/>
              <a:ea typeface="Menlo Regular"/>
              <a:cs typeface="Menlo Regular"/>
              <a:sym typeface="Menlo Regular"/>
            </a:endParaRPr>
          </a:p>
          <a:p>
            <a:pPr marL="0" indent="0" defTabSz="356615">
              <a:spcBef>
                <a:spcPts val="0"/>
              </a:spcBef>
              <a:buClrTx/>
              <a:buSzTx/>
              <a:buNone/>
              <a:defRPr sz="1013">
                <a:latin typeface="Courier New"/>
                <a:ea typeface="Courier New"/>
                <a:cs typeface="Courier New"/>
                <a:sym typeface="Courier New"/>
              </a:defRPr>
            </a:pPr>
            <a:r>
              <a:t>@endif</a:t>
            </a:r>
            <a:endParaRPr>
              <a:solidFill>
                <a:srgbClr val="373737"/>
              </a:solidFill>
              <a:latin typeface="Menlo Regular"/>
              <a:ea typeface="Menlo Regular"/>
              <a:cs typeface="Menlo Regular"/>
              <a:sym typeface="Menlo Regular"/>
            </a:endParaRPr>
          </a:p>
          <a:p>
            <a:pPr marL="0" indent="0" defTabSz="356615">
              <a:spcBef>
                <a:spcPts val="0"/>
              </a:spcBef>
              <a:buClrTx/>
              <a:buSzTx/>
              <a:buNone/>
              <a:defRPr sz="1013">
                <a:solidFill>
                  <a:srgbClr val="373737"/>
                </a:solidFill>
                <a:latin typeface="Helvetica"/>
                <a:ea typeface="Helvetica"/>
                <a:cs typeface="Helvetica"/>
                <a:sym typeface="Helvetica"/>
              </a:defRPr>
            </a:pPr>
            <a:br/>
            <a:endParaRPr>
              <a:latin typeface="Menlo Regular"/>
              <a:ea typeface="Menlo Regular"/>
              <a:cs typeface="Menlo Regular"/>
              <a:sym typeface="Menlo Regular"/>
            </a:endParaRPr>
          </a:p>
          <a:p>
            <a:pPr marL="0" indent="0" defTabSz="356615">
              <a:spcBef>
                <a:spcPts val="0"/>
              </a:spcBef>
              <a:buClrTx/>
              <a:buSzTx/>
              <a:buNone/>
              <a:defRPr sz="1013">
                <a:latin typeface="Courier New"/>
                <a:ea typeface="Courier New"/>
                <a:cs typeface="Courier New"/>
                <a:sym typeface="Courier New"/>
              </a:defRPr>
            </a:pPr>
            <a:r>
              <a:t>{!! Form::open(array('route' =&gt; 'users.store','method'=&gt;'POST')) !!}</a:t>
            </a:r>
            <a:endParaRPr>
              <a:solidFill>
                <a:srgbClr val="373737"/>
              </a:solidFill>
              <a:latin typeface="Menlo Regular"/>
              <a:ea typeface="Menlo Regular"/>
              <a:cs typeface="Menlo Regular"/>
              <a:sym typeface="Menlo Regular"/>
            </a:endParaRPr>
          </a:p>
          <a:p>
            <a:pPr marL="0" indent="0" defTabSz="356615">
              <a:spcBef>
                <a:spcPts val="0"/>
              </a:spcBef>
              <a:buClrTx/>
              <a:buSzTx/>
              <a:buNone/>
              <a:defRPr sz="1013">
                <a:solidFill>
                  <a:srgbClr val="BDB76B"/>
                </a:solidFill>
                <a:latin typeface="Courier New"/>
                <a:ea typeface="Courier New"/>
                <a:cs typeface="Courier New"/>
                <a:sym typeface="Courier New"/>
              </a:defRPr>
            </a:pPr>
            <a:r>
              <a:rPr b="1">
                <a:solidFill>
                  <a:srgbClr val="F0E68C"/>
                </a:solidFill>
              </a:rPr>
              <a:t>&lt;div</a:t>
            </a:r>
            <a:r>
              <a:rPr>
                <a:solidFill>
                  <a:srgbClr val="FFFFFF"/>
                </a:solidFill>
              </a:rPr>
              <a:t> </a:t>
            </a:r>
            <a:r>
              <a:rPr b="1"/>
              <a:t>class</a:t>
            </a:r>
            <a:r>
              <a:rPr>
                <a:solidFill>
                  <a:srgbClr val="FFFFFF"/>
                </a:solidFill>
              </a:rPr>
              <a:t>=</a:t>
            </a:r>
            <a:r>
              <a:rPr>
                <a:solidFill>
                  <a:srgbClr val="FFA0A0"/>
                </a:solidFill>
              </a:rPr>
              <a:t>"row"</a:t>
            </a:r>
            <a:r>
              <a:rPr b="1">
                <a:solidFill>
                  <a:srgbClr val="F0E68C"/>
                </a:solidFill>
              </a:rPr>
              <a:t>&gt;</a:t>
            </a:r>
            <a:endParaRPr>
              <a:solidFill>
                <a:srgbClr val="373737"/>
              </a:solidFill>
              <a:latin typeface="Menlo Regular"/>
              <a:ea typeface="Menlo Regular"/>
              <a:cs typeface="Menlo Regular"/>
              <a:sym typeface="Menlo Regular"/>
            </a:endParaRPr>
          </a:p>
          <a:p>
            <a:pPr marL="0" indent="0" defTabSz="356615">
              <a:spcBef>
                <a:spcPts val="0"/>
              </a:spcBef>
              <a:buClrTx/>
              <a:buSzTx/>
              <a:buNone/>
              <a:defRPr sz="1013">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"col-xs-12 col-sm-12 col-md-12"</a:t>
            </a:r>
            <a:r>
              <a:rPr b="1">
                <a:solidFill>
                  <a:srgbClr val="F0E68C"/>
                </a:solidFill>
              </a:rPr>
              <a:t>&gt;</a:t>
            </a:r>
            <a:endParaRPr>
              <a:solidFill>
                <a:srgbClr val="373737"/>
              </a:solidFill>
              <a:latin typeface="Menlo Regular"/>
              <a:ea typeface="Menlo Regular"/>
              <a:cs typeface="Menlo Regular"/>
              <a:sym typeface="Menlo Regular"/>
            </a:endParaRPr>
          </a:p>
          <a:p>
            <a:pPr marL="0" indent="0" defTabSz="356615">
              <a:spcBef>
                <a:spcPts val="0"/>
              </a:spcBef>
              <a:buClrTx/>
              <a:buSzTx/>
              <a:buNone/>
              <a:defRPr sz="1013">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"form-group"</a:t>
            </a:r>
            <a:r>
              <a:rPr b="1">
                <a:solidFill>
                  <a:srgbClr val="F0E68C"/>
                </a:solidFill>
              </a:rPr>
              <a:t>&gt;</a:t>
            </a:r>
            <a:endParaRPr>
              <a:solidFill>
                <a:srgbClr val="373737"/>
              </a:solidFill>
              <a:latin typeface="Menlo Regular"/>
              <a:ea typeface="Menlo Regular"/>
              <a:cs typeface="Menlo Regular"/>
              <a:sym typeface="Menlo Regular"/>
            </a:endParaRPr>
          </a:p>
          <a:p>
            <a:pPr marL="0" indent="0" defTabSz="356615">
              <a:spcBef>
                <a:spcPts val="0"/>
              </a:spcBef>
              <a:buClrTx/>
              <a:buSzTx/>
              <a:buNone/>
              <a:defRPr sz="1013">
                <a:latin typeface="Courier New"/>
                <a:ea typeface="Courier New"/>
                <a:cs typeface="Courier New"/>
                <a:sym typeface="Courier New"/>
              </a:defRPr>
            </a:pPr>
            <a:r>
              <a:t>            </a:t>
            </a:r>
            <a:r>
              <a:rPr b="1">
                <a:solidFill>
                  <a:srgbClr val="F0E68C"/>
                </a:solidFill>
              </a:rPr>
              <a:t>&lt;strong&gt;</a:t>
            </a:r>
            <a:r>
              <a:t>Name:</a:t>
            </a:r>
            <a:r>
              <a:rPr b="1">
                <a:solidFill>
                  <a:srgbClr val="F0E68C"/>
                </a:solidFill>
              </a:rPr>
              <a:t>&lt;/strong&gt;</a:t>
            </a:r>
            <a:endParaRPr>
              <a:solidFill>
                <a:srgbClr val="373737"/>
              </a:solidFill>
              <a:latin typeface="Menlo Regular"/>
              <a:ea typeface="Menlo Regular"/>
              <a:cs typeface="Menlo Regular"/>
              <a:sym typeface="Menlo Regular"/>
            </a:endParaRPr>
          </a:p>
          <a:p>
            <a:pPr marL="0" indent="0" defTabSz="356615">
              <a:spcBef>
                <a:spcPts val="0"/>
              </a:spcBef>
              <a:buClrTx/>
              <a:buSzTx/>
              <a:buNone/>
              <a:defRPr sz="1013">
                <a:latin typeface="Courier New"/>
                <a:ea typeface="Courier New"/>
                <a:cs typeface="Courier New"/>
                <a:sym typeface="Courier New"/>
              </a:defRPr>
            </a:pPr>
            <a:r>
              <a:t>            {!! Form::text('name', null, array('placeholder' =&gt; 'Name','class' =&gt; 'form-control')) !!}</a:t>
            </a:r>
            <a:endParaRPr>
              <a:solidFill>
                <a:srgbClr val="373737"/>
              </a:solidFill>
              <a:latin typeface="Menlo Regular"/>
              <a:ea typeface="Menlo Regular"/>
              <a:cs typeface="Menlo Regular"/>
              <a:sym typeface="Menlo Regular"/>
            </a:endParaRPr>
          </a:p>
          <a:p>
            <a:pPr marL="0" indent="0" defTabSz="356615">
              <a:spcBef>
                <a:spcPts val="0"/>
              </a:spcBef>
              <a:buClrTx/>
              <a:buSzTx/>
              <a:buNone/>
              <a:defRPr sz="1013">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356615">
              <a:spcBef>
                <a:spcPts val="0"/>
              </a:spcBef>
              <a:buClrTx/>
              <a:buSzTx/>
              <a:buNone/>
              <a:defRPr b="1" sz="1013">
                <a:solidFill>
                  <a:srgbClr val="F0E68C"/>
                </a:solidFill>
                <a:latin typeface="Courier New"/>
                <a:ea typeface="Courier New"/>
                <a:cs typeface="Courier New"/>
                <a:sym typeface="Courier New"/>
              </a:defRPr>
            </a:pPr>
            <a:r>
              <a:rPr b="0">
                <a:solidFill>
                  <a:srgbClr val="FFFFFF"/>
                </a:solidFill>
              </a:rPr>
              <a:t>    </a:t>
            </a:r>
            <a:r>
              <a:t>&lt;/div&gt;</a:t>
            </a:r>
            <a:endParaRPr b="0">
              <a:solidFill>
                <a:srgbClr val="373737"/>
              </a:solidFill>
              <a:latin typeface="Menlo Regular"/>
              <a:ea typeface="Menlo Regular"/>
              <a:cs typeface="Menlo Regular"/>
              <a:sym typeface="Menlo Regular"/>
            </a:endParaRPr>
          </a:p>
          <a:p>
            <a:pPr marL="0" indent="0" defTabSz="356615">
              <a:spcBef>
                <a:spcPts val="0"/>
              </a:spcBef>
              <a:buClrTx/>
              <a:buSzTx/>
              <a:buNone/>
              <a:defRPr sz="1013">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"col-xs-12 col-sm-12 col-md-12"</a:t>
            </a:r>
            <a:r>
              <a:rPr b="1">
                <a:solidFill>
                  <a:srgbClr val="F0E68C"/>
                </a:solidFill>
              </a:rPr>
              <a:t>&gt;</a:t>
            </a:r>
            <a:endParaRPr>
              <a:solidFill>
                <a:srgbClr val="373737"/>
              </a:solidFill>
              <a:latin typeface="Menlo Regular"/>
              <a:ea typeface="Menlo Regular"/>
              <a:cs typeface="Menlo Regular"/>
              <a:sym typeface="Menlo Regular"/>
            </a:endParaRPr>
          </a:p>
          <a:p>
            <a:pPr marL="0" indent="0" defTabSz="356615">
              <a:spcBef>
                <a:spcPts val="0"/>
              </a:spcBef>
              <a:buClrTx/>
              <a:buSzTx/>
              <a:buNone/>
              <a:defRPr sz="1013">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"form-group"</a:t>
            </a:r>
            <a:r>
              <a:rPr b="1">
                <a:solidFill>
                  <a:srgbClr val="F0E68C"/>
                </a:solidFill>
              </a:rPr>
              <a:t>&gt;</a:t>
            </a:r>
            <a:endParaRPr>
              <a:solidFill>
                <a:srgbClr val="373737"/>
              </a:solidFill>
              <a:latin typeface="Menlo Regular"/>
              <a:ea typeface="Menlo Regular"/>
              <a:cs typeface="Menlo Regular"/>
              <a:sym typeface="Menlo Regular"/>
            </a:endParaRPr>
          </a:p>
          <a:p>
            <a:pPr marL="0" indent="0" defTabSz="356615">
              <a:spcBef>
                <a:spcPts val="0"/>
              </a:spcBef>
              <a:buClrTx/>
              <a:buSzTx/>
              <a:buNone/>
              <a:defRPr sz="1013">
                <a:latin typeface="Courier New"/>
                <a:ea typeface="Courier New"/>
                <a:cs typeface="Courier New"/>
                <a:sym typeface="Courier New"/>
              </a:defRPr>
            </a:pPr>
            <a:r>
              <a:t>            </a:t>
            </a:r>
            <a:r>
              <a:rPr b="1">
                <a:solidFill>
                  <a:srgbClr val="F0E68C"/>
                </a:solidFill>
              </a:rPr>
              <a:t>&lt;strong&gt;</a:t>
            </a:r>
            <a:r>
              <a:t>Email:</a:t>
            </a:r>
            <a:r>
              <a:rPr b="1">
                <a:solidFill>
                  <a:srgbClr val="F0E68C"/>
                </a:solidFill>
              </a:rPr>
              <a:t>&lt;/strong&gt;</a:t>
            </a:r>
            <a:endParaRPr>
              <a:solidFill>
                <a:srgbClr val="373737"/>
              </a:solidFill>
              <a:latin typeface="Menlo Regular"/>
              <a:ea typeface="Menlo Regular"/>
              <a:cs typeface="Menlo Regular"/>
              <a:sym typeface="Menlo Regular"/>
            </a:endParaRPr>
          </a:p>
          <a:p>
            <a:pPr marL="0" indent="0" defTabSz="356615">
              <a:spcBef>
                <a:spcPts val="0"/>
              </a:spcBef>
              <a:buClrTx/>
              <a:buSzTx/>
              <a:buNone/>
              <a:defRPr sz="1013">
                <a:latin typeface="Courier New"/>
                <a:ea typeface="Courier New"/>
                <a:cs typeface="Courier New"/>
                <a:sym typeface="Courier New"/>
              </a:defRPr>
            </a:pPr>
            <a:r>
              <a:t>            {!! Form::text('email', null, array('placeholder' =&gt; 'Email','class' =&gt; 'form-control')) !!}</a:t>
            </a:r>
            <a:endParaRPr>
              <a:solidFill>
                <a:srgbClr val="373737"/>
              </a:solidFill>
              <a:latin typeface="Menlo Regular"/>
              <a:ea typeface="Menlo Regular"/>
              <a:cs typeface="Menlo Regular"/>
              <a:sym typeface="Menlo Regular"/>
            </a:endParaRPr>
          </a:p>
          <a:p>
            <a:pPr marL="0" indent="0" defTabSz="356615">
              <a:spcBef>
                <a:spcPts val="0"/>
              </a:spcBef>
              <a:buClrTx/>
              <a:buSzTx/>
              <a:buNone/>
              <a:defRPr sz="1013">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356615">
              <a:spcBef>
                <a:spcPts val="0"/>
              </a:spcBef>
              <a:buClrTx/>
              <a:buSzTx/>
              <a:buNone/>
              <a:defRPr b="1" sz="1013">
                <a:solidFill>
                  <a:srgbClr val="F0E68C"/>
                </a:solidFill>
                <a:latin typeface="Courier New"/>
                <a:ea typeface="Courier New"/>
                <a:cs typeface="Courier New"/>
                <a:sym typeface="Courier New"/>
              </a:defRPr>
            </a:pPr>
            <a:r>
              <a:rPr b="0">
                <a:solidFill>
                  <a:srgbClr val="FFFFFF"/>
                </a:solidFill>
              </a:rPr>
              <a:t>    </a:t>
            </a:r>
            <a:r>
              <a:t>&lt;/div&gt;</a:t>
            </a:r>
            <a:endParaRPr b="0">
              <a:solidFill>
                <a:srgbClr val="373737"/>
              </a:solidFill>
              <a:latin typeface="Menlo Regular"/>
              <a:ea typeface="Menlo Regular"/>
              <a:cs typeface="Menlo Regular"/>
              <a:sym typeface="Menlo Regular"/>
            </a:endParaRPr>
          </a:p>
          <a:p>
            <a:pPr marL="0" indent="0" defTabSz="356615">
              <a:spcBef>
                <a:spcPts val="0"/>
              </a:spcBef>
              <a:buClrTx/>
              <a:buSzTx/>
              <a:buNone/>
              <a:defRPr sz="1013">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"col-xs-12 col-sm-12 col-md-12"</a:t>
            </a:r>
            <a:r>
              <a:rPr b="1">
                <a:solidFill>
                  <a:srgbClr val="F0E68C"/>
                </a:solidFill>
              </a:rPr>
              <a:t>&gt;</a:t>
            </a:r>
            <a:endParaRPr>
              <a:solidFill>
                <a:srgbClr val="373737"/>
              </a:solidFill>
              <a:latin typeface="Menlo Regular"/>
              <a:ea typeface="Menlo Regular"/>
              <a:cs typeface="Menlo Regular"/>
              <a:sym typeface="Menlo Regular"/>
            </a:endParaRPr>
          </a:p>
          <a:p>
            <a:pPr marL="0" indent="0" defTabSz="356615">
              <a:spcBef>
                <a:spcPts val="0"/>
              </a:spcBef>
              <a:buClrTx/>
              <a:buSzTx/>
              <a:buNone/>
              <a:defRPr sz="1013">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"form-group"</a:t>
            </a:r>
            <a:r>
              <a:rPr b="1">
                <a:solidFill>
                  <a:srgbClr val="F0E68C"/>
                </a:solidFill>
              </a:rPr>
              <a:t>&gt;</a:t>
            </a:r>
            <a:endParaRPr>
              <a:solidFill>
                <a:srgbClr val="373737"/>
              </a:solidFill>
              <a:latin typeface="Menlo Regular"/>
              <a:ea typeface="Menlo Regular"/>
              <a:cs typeface="Menlo Regular"/>
              <a:sym typeface="Menlo Regular"/>
            </a:endParaRPr>
          </a:p>
          <a:p>
            <a:pPr marL="0" indent="0" defTabSz="356615">
              <a:spcBef>
                <a:spcPts val="0"/>
              </a:spcBef>
              <a:buClrTx/>
              <a:buSzTx/>
              <a:buNone/>
              <a:defRPr sz="1013">
                <a:latin typeface="Courier New"/>
                <a:ea typeface="Courier New"/>
                <a:cs typeface="Courier New"/>
                <a:sym typeface="Courier New"/>
              </a:defRPr>
            </a:pPr>
            <a:r>
              <a:t>            </a:t>
            </a:r>
            <a:r>
              <a:rPr b="1">
                <a:solidFill>
                  <a:srgbClr val="F0E68C"/>
                </a:solidFill>
              </a:rPr>
              <a:t>&lt;strong&gt;</a:t>
            </a:r>
            <a:r>
              <a:t>Password:</a:t>
            </a:r>
            <a:r>
              <a:rPr b="1">
                <a:solidFill>
                  <a:srgbClr val="F0E68C"/>
                </a:solidFill>
              </a:rPr>
              <a:t>&lt;/strong&gt;</a:t>
            </a:r>
            <a:endParaRPr>
              <a:solidFill>
                <a:srgbClr val="373737"/>
              </a:solidFill>
              <a:latin typeface="Menlo Regular"/>
              <a:ea typeface="Menlo Regular"/>
              <a:cs typeface="Menlo Regular"/>
              <a:sym typeface="Menlo Regular"/>
            </a:endParaRPr>
          </a:p>
          <a:p>
            <a:pPr marL="0" indent="0" defTabSz="356615">
              <a:spcBef>
                <a:spcPts val="0"/>
              </a:spcBef>
              <a:buClrTx/>
              <a:buSzTx/>
              <a:buNone/>
              <a:defRPr sz="1013">
                <a:latin typeface="Courier New"/>
                <a:ea typeface="Courier New"/>
                <a:cs typeface="Courier New"/>
                <a:sym typeface="Courier New"/>
              </a:defRPr>
            </a:pPr>
            <a:r>
              <a:t>            {!! Form::password('password', array('placeholder' =&gt; 'Password','class' =&gt; 'form-control')) !!}</a:t>
            </a:r>
            <a:endParaRPr>
              <a:solidFill>
                <a:srgbClr val="373737"/>
              </a:solidFill>
              <a:latin typeface="Menlo Regular"/>
              <a:ea typeface="Menlo Regular"/>
              <a:cs typeface="Menlo Regular"/>
              <a:sym typeface="Menlo Regular"/>
            </a:endParaRPr>
          </a:p>
          <a:p>
            <a:pPr marL="0" indent="0" defTabSz="356615">
              <a:spcBef>
                <a:spcPts val="0"/>
              </a:spcBef>
              <a:buClrTx/>
              <a:buSzTx/>
              <a:buNone/>
              <a:defRPr sz="1013">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356615">
              <a:spcBef>
                <a:spcPts val="0"/>
              </a:spcBef>
              <a:buClrTx/>
              <a:buSzTx/>
              <a:buNone/>
              <a:defRPr b="1" sz="1013">
                <a:solidFill>
                  <a:srgbClr val="F0E68C"/>
                </a:solidFill>
                <a:latin typeface="Courier New"/>
                <a:ea typeface="Courier New"/>
                <a:cs typeface="Courier New"/>
                <a:sym typeface="Courier New"/>
              </a:defRPr>
            </a:pPr>
            <a:r>
              <a:rPr b="0">
                <a:solidFill>
                  <a:srgbClr val="FFFFFF"/>
                </a:solidFill>
              </a:rPr>
              <a:t>    </a:t>
            </a:r>
            <a:r>
              <a:t>&lt;/div&gt;</a:t>
            </a:r>
            <a:endParaRPr b="0">
              <a:solidFill>
                <a:srgbClr val="373737"/>
              </a:solidFill>
              <a:latin typeface="Menlo Regular"/>
              <a:ea typeface="Menlo Regular"/>
              <a:cs typeface="Menlo Regular"/>
              <a:sym typeface="Menlo Regular"/>
            </a:endParaRPr>
          </a:p>
          <a:p>
            <a:pPr marL="0" indent="0" defTabSz="356615">
              <a:spcBef>
                <a:spcPts val="0"/>
              </a:spcBef>
              <a:buClrTx/>
              <a:buSzTx/>
              <a:buNone/>
              <a:defRPr sz="1013">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"col-xs-12 col-sm-12 col-md-12"</a:t>
            </a:r>
            <a:r>
              <a:rPr b="1">
                <a:solidFill>
                  <a:srgbClr val="F0E68C"/>
                </a:solidFill>
              </a:rPr>
              <a:t>&gt;</a:t>
            </a:r>
            <a:endParaRPr>
              <a:solidFill>
                <a:srgbClr val="373737"/>
              </a:solidFill>
              <a:latin typeface="Menlo Regular"/>
              <a:ea typeface="Menlo Regular"/>
              <a:cs typeface="Menlo Regular"/>
              <a:sym typeface="Menlo Regular"/>
            </a:endParaRPr>
          </a:p>
          <a:p>
            <a:pPr marL="0" indent="0" defTabSz="356615">
              <a:spcBef>
                <a:spcPts val="0"/>
              </a:spcBef>
              <a:buClrTx/>
              <a:buSzTx/>
              <a:buNone/>
              <a:defRPr sz="1013">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"form-group"</a:t>
            </a:r>
            <a:r>
              <a:rPr b="1">
                <a:solidFill>
                  <a:srgbClr val="F0E68C"/>
                </a:solidFill>
              </a:rPr>
              <a:t>&gt;</a:t>
            </a:r>
            <a:endParaRPr>
              <a:solidFill>
                <a:srgbClr val="373737"/>
              </a:solidFill>
              <a:latin typeface="Menlo Regular"/>
              <a:ea typeface="Menlo Regular"/>
              <a:cs typeface="Menlo Regular"/>
              <a:sym typeface="Menlo Regular"/>
            </a:endParaRPr>
          </a:p>
          <a:p>
            <a:pPr marL="0" indent="0" defTabSz="356615">
              <a:spcBef>
                <a:spcPts val="0"/>
              </a:spcBef>
              <a:buClrTx/>
              <a:buSzTx/>
              <a:buNone/>
              <a:defRPr sz="1013">
                <a:latin typeface="Courier New"/>
                <a:ea typeface="Courier New"/>
                <a:cs typeface="Courier New"/>
                <a:sym typeface="Courier New"/>
              </a:defRPr>
            </a:pPr>
            <a:r>
              <a:t>            </a:t>
            </a:r>
            <a:r>
              <a:rPr b="1">
                <a:solidFill>
                  <a:srgbClr val="F0E68C"/>
                </a:solidFill>
              </a:rPr>
              <a:t>&lt;strong&gt;</a:t>
            </a:r>
            <a:r>
              <a:t>Confirm Password:</a:t>
            </a:r>
            <a:r>
              <a:rPr b="1">
                <a:solidFill>
                  <a:srgbClr val="F0E68C"/>
                </a:solidFill>
              </a:rPr>
              <a:t>&lt;/strong&gt;</a:t>
            </a:r>
            <a:endParaRPr>
              <a:solidFill>
                <a:srgbClr val="373737"/>
              </a:solidFill>
              <a:latin typeface="Menlo Regular"/>
              <a:ea typeface="Menlo Regular"/>
              <a:cs typeface="Menlo Regular"/>
              <a:sym typeface="Menlo Regular"/>
            </a:endParaRPr>
          </a:p>
          <a:p>
            <a:pPr marL="0" indent="0" defTabSz="356615">
              <a:spcBef>
                <a:spcPts val="0"/>
              </a:spcBef>
              <a:buClrTx/>
              <a:buSzTx/>
              <a:buNone/>
              <a:defRPr sz="1013">
                <a:latin typeface="Courier New"/>
                <a:ea typeface="Courier New"/>
                <a:cs typeface="Courier New"/>
                <a:sym typeface="Courier New"/>
              </a:defRPr>
            </a:pPr>
            <a:r>
              <a:t>            {!! Form::password('confirm-password', array('placeholder' =&gt; 'Confirm Password','class' =&gt; 'form-control')) !!}</a:t>
            </a:r>
            <a:endParaRPr>
              <a:solidFill>
                <a:srgbClr val="373737"/>
              </a:solidFill>
              <a:latin typeface="Menlo Regular"/>
              <a:ea typeface="Menlo Regular"/>
              <a:cs typeface="Menlo Regular"/>
              <a:sym typeface="Menlo Regular"/>
            </a:endParaRPr>
          </a:p>
          <a:p>
            <a:pPr marL="0" indent="0" defTabSz="356615">
              <a:spcBef>
                <a:spcPts val="0"/>
              </a:spcBef>
              <a:buClrTx/>
              <a:buSzTx/>
              <a:buNone/>
              <a:defRPr sz="1013">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356615">
              <a:spcBef>
                <a:spcPts val="0"/>
              </a:spcBef>
              <a:buClrTx/>
              <a:buSzTx/>
              <a:buNone/>
              <a:defRPr b="1" sz="1013">
                <a:solidFill>
                  <a:srgbClr val="F0E68C"/>
                </a:solidFill>
                <a:latin typeface="Courier New"/>
                <a:ea typeface="Courier New"/>
                <a:cs typeface="Courier New"/>
                <a:sym typeface="Courier New"/>
              </a:defRPr>
            </a:pPr>
            <a:r>
              <a:rPr b="0">
                <a:solidFill>
                  <a:srgbClr val="FFFFFF"/>
                </a:solidFill>
              </a:rPr>
              <a:t>    </a:t>
            </a:r>
            <a:r>
              <a:t>&lt;/div&gt;</a:t>
            </a:r>
            <a:endParaRPr b="0">
              <a:solidFill>
                <a:srgbClr val="373737"/>
              </a:solidFill>
              <a:latin typeface="Menlo Regular"/>
              <a:ea typeface="Menlo Regular"/>
              <a:cs typeface="Menlo Regular"/>
              <a:sym typeface="Menlo Regular"/>
            </a:endParaRPr>
          </a:p>
          <a:p>
            <a:pPr marL="0" indent="0" defTabSz="356615">
              <a:spcBef>
                <a:spcPts val="0"/>
              </a:spcBef>
              <a:buClrTx/>
              <a:buSzTx/>
              <a:buNone/>
              <a:defRPr sz="1013">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"col-xs-12 col-sm-12 col-md-12"</a:t>
            </a:r>
            <a:r>
              <a:rPr b="1">
                <a:solidFill>
                  <a:srgbClr val="F0E68C"/>
                </a:solidFill>
              </a:rPr>
              <a:t>&gt;</a:t>
            </a:r>
            <a:endParaRPr>
              <a:solidFill>
                <a:srgbClr val="373737"/>
              </a:solidFill>
              <a:latin typeface="Menlo Regular"/>
              <a:ea typeface="Menlo Regular"/>
              <a:cs typeface="Menlo Regular"/>
              <a:sym typeface="Menlo Regular"/>
            </a:endParaRPr>
          </a:p>
          <a:p>
            <a:pPr marL="0" indent="0" defTabSz="356615">
              <a:spcBef>
                <a:spcPts val="0"/>
              </a:spcBef>
              <a:buClrTx/>
              <a:buSzTx/>
              <a:buNone/>
              <a:defRPr sz="1013">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"form-group"</a:t>
            </a:r>
            <a:r>
              <a:rPr b="1">
                <a:solidFill>
                  <a:srgbClr val="F0E68C"/>
                </a:solidFill>
              </a:rPr>
              <a:t>&gt;</a:t>
            </a:r>
            <a:endParaRPr>
              <a:solidFill>
                <a:srgbClr val="373737"/>
              </a:solidFill>
              <a:latin typeface="Menlo Regular"/>
              <a:ea typeface="Menlo Regular"/>
              <a:cs typeface="Menlo Regular"/>
              <a:sym typeface="Menlo Regular"/>
            </a:endParaRPr>
          </a:p>
          <a:p>
            <a:pPr marL="0" indent="0" defTabSz="356615">
              <a:spcBef>
                <a:spcPts val="0"/>
              </a:spcBef>
              <a:buClrTx/>
              <a:buSzTx/>
              <a:buNone/>
              <a:defRPr sz="1013">
                <a:latin typeface="Courier New"/>
                <a:ea typeface="Courier New"/>
                <a:cs typeface="Courier New"/>
                <a:sym typeface="Courier New"/>
              </a:defRPr>
            </a:pPr>
            <a:r>
              <a:t>            </a:t>
            </a:r>
            <a:r>
              <a:rPr b="1">
                <a:solidFill>
                  <a:srgbClr val="F0E68C"/>
                </a:solidFill>
              </a:rPr>
              <a:t>&lt;strong&gt;</a:t>
            </a:r>
            <a:r>
              <a:t>Role:</a:t>
            </a:r>
            <a:r>
              <a:rPr b="1">
                <a:solidFill>
                  <a:srgbClr val="F0E68C"/>
                </a:solidFill>
              </a:rPr>
              <a:t>&lt;/strong&gt;</a:t>
            </a:r>
            <a:endParaRPr>
              <a:solidFill>
                <a:srgbClr val="373737"/>
              </a:solidFill>
              <a:latin typeface="Menlo Regular"/>
              <a:ea typeface="Menlo Regular"/>
              <a:cs typeface="Menlo Regular"/>
              <a:sym typeface="Menlo Regular"/>
            </a:endParaRPr>
          </a:p>
          <a:p>
            <a:pPr marL="0" indent="0" defTabSz="356615">
              <a:spcBef>
                <a:spcPts val="0"/>
              </a:spcBef>
              <a:buClrTx/>
              <a:buSzTx/>
              <a:buNone/>
              <a:defRPr sz="1013">
                <a:latin typeface="Courier New"/>
                <a:ea typeface="Courier New"/>
                <a:cs typeface="Courier New"/>
                <a:sym typeface="Courier New"/>
              </a:defRPr>
            </a:pPr>
            <a:r>
              <a:t>            {!! Form::select('roles[]', $roles,[], array('class' =&gt; 'form-control','multiple')) !!}</a:t>
            </a:r>
            <a:endParaRPr>
              <a:solidFill>
                <a:srgbClr val="373737"/>
              </a:solidFill>
              <a:latin typeface="Menlo Regular"/>
              <a:ea typeface="Menlo Regular"/>
              <a:cs typeface="Menlo Regular"/>
              <a:sym typeface="Menlo Regular"/>
            </a:endParaRPr>
          </a:p>
          <a:p>
            <a:pPr marL="0" indent="0" defTabSz="356615">
              <a:spcBef>
                <a:spcPts val="0"/>
              </a:spcBef>
              <a:buClrTx/>
              <a:buSzTx/>
              <a:buNone/>
              <a:defRPr sz="1013">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356615">
              <a:spcBef>
                <a:spcPts val="0"/>
              </a:spcBef>
              <a:buClrTx/>
              <a:buSzTx/>
              <a:buNone/>
              <a:defRPr b="1" sz="1013">
                <a:solidFill>
                  <a:srgbClr val="F0E68C"/>
                </a:solidFill>
                <a:latin typeface="Courier New"/>
                <a:ea typeface="Courier New"/>
                <a:cs typeface="Courier New"/>
                <a:sym typeface="Courier New"/>
              </a:defRPr>
            </a:pPr>
            <a:r>
              <a:rPr b="0">
                <a:solidFill>
                  <a:srgbClr val="FFFFFF"/>
                </a:solidFill>
              </a:rPr>
              <a:t>    </a:t>
            </a:r>
            <a:r>
              <a:t>&lt;/div&gt;</a:t>
            </a:r>
            <a:endParaRPr b="0">
              <a:solidFill>
                <a:srgbClr val="373737"/>
              </a:solidFill>
              <a:latin typeface="Menlo Regular"/>
              <a:ea typeface="Menlo Regular"/>
              <a:cs typeface="Menlo Regular"/>
              <a:sym typeface="Menlo Regular"/>
            </a:endParaRPr>
          </a:p>
          <a:p>
            <a:pPr marL="0" indent="0" defTabSz="356615">
              <a:spcBef>
                <a:spcPts val="0"/>
              </a:spcBef>
              <a:buClrTx/>
              <a:buSzTx/>
              <a:buNone/>
              <a:defRPr sz="1013">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"col-xs-12 col-sm-12 col-md-12 text-center"</a:t>
            </a:r>
            <a:r>
              <a:rPr b="1">
                <a:solidFill>
                  <a:srgbClr val="F0E68C"/>
                </a:solidFill>
              </a:rPr>
              <a:t>&gt;</a:t>
            </a:r>
            <a:endParaRPr>
              <a:solidFill>
                <a:srgbClr val="373737"/>
              </a:solidFill>
              <a:latin typeface="Menlo Regular"/>
              <a:ea typeface="Menlo Regular"/>
              <a:cs typeface="Menlo Regular"/>
              <a:sym typeface="Menlo Regular"/>
            </a:endParaRPr>
          </a:p>
          <a:p>
            <a:pPr marL="0" indent="0" defTabSz="356615">
              <a:spcBef>
                <a:spcPts val="0"/>
              </a:spcBef>
              <a:buClrTx/>
              <a:buSzTx/>
              <a:buNone/>
              <a:defRPr sz="1013">
                <a:solidFill>
                  <a:srgbClr val="FFA0A0"/>
                </a:solidFill>
                <a:latin typeface="Courier New"/>
                <a:ea typeface="Courier New"/>
                <a:cs typeface="Courier New"/>
                <a:sym typeface="Courier New"/>
              </a:defRPr>
            </a:pPr>
            <a:r>
              <a:rPr>
                <a:solidFill>
                  <a:srgbClr val="FFFFFF"/>
                </a:solidFill>
              </a:rPr>
              <a:t>        </a:t>
            </a:r>
            <a:r>
              <a:rPr b="1">
                <a:solidFill>
                  <a:srgbClr val="F0E68C"/>
                </a:solidFill>
              </a:rPr>
              <a:t>&lt;button</a:t>
            </a:r>
            <a:r>
              <a:rPr>
                <a:solidFill>
                  <a:srgbClr val="FFFFFF"/>
                </a:solidFill>
              </a:rPr>
              <a:t> </a:t>
            </a:r>
            <a:r>
              <a:rPr b="1">
                <a:solidFill>
                  <a:srgbClr val="BDB76B"/>
                </a:solidFill>
              </a:rPr>
              <a:t>type</a:t>
            </a:r>
            <a:r>
              <a:rPr>
                <a:solidFill>
                  <a:srgbClr val="FFFFFF"/>
                </a:solidFill>
              </a:rPr>
              <a:t>=</a:t>
            </a:r>
            <a:r>
              <a:t>"submit"</a:t>
            </a:r>
            <a:r>
              <a:rPr>
                <a:solidFill>
                  <a:srgbClr val="FFFFFF"/>
                </a:solidFill>
              </a:rPr>
              <a:t> </a:t>
            </a:r>
            <a:r>
              <a:rPr b="1">
                <a:solidFill>
                  <a:srgbClr val="BDB76B"/>
                </a:solidFill>
              </a:rPr>
              <a:t>class</a:t>
            </a:r>
            <a:r>
              <a:rPr>
                <a:solidFill>
                  <a:srgbClr val="FFFFFF"/>
                </a:solidFill>
              </a:rPr>
              <a:t>=</a:t>
            </a:r>
            <a:r>
              <a:t>"btn btn-primary"</a:t>
            </a:r>
            <a:r>
              <a:rPr b="1">
                <a:solidFill>
                  <a:srgbClr val="F0E68C"/>
                </a:solidFill>
              </a:rPr>
              <a:t>&gt;</a:t>
            </a:r>
            <a:r>
              <a:rPr>
                <a:solidFill>
                  <a:srgbClr val="FFFFFF"/>
                </a:solidFill>
              </a:rPr>
              <a:t>Submit</a:t>
            </a:r>
            <a:r>
              <a:rPr b="1">
                <a:solidFill>
                  <a:srgbClr val="F0E68C"/>
                </a:solidFill>
              </a:rPr>
              <a:t>&lt;/button&gt;</a:t>
            </a:r>
            <a:endParaRPr>
              <a:solidFill>
                <a:srgbClr val="373737"/>
              </a:solidFill>
              <a:latin typeface="Menlo Regular"/>
              <a:ea typeface="Menlo Regular"/>
              <a:cs typeface="Menlo Regular"/>
              <a:sym typeface="Menlo Regular"/>
            </a:endParaRPr>
          </a:p>
          <a:p>
            <a:pPr marL="0" indent="0" defTabSz="356615">
              <a:spcBef>
                <a:spcPts val="0"/>
              </a:spcBef>
              <a:buClrTx/>
              <a:buSzTx/>
              <a:buNone/>
              <a:defRPr b="1" sz="1013">
                <a:solidFill>
                  <a:srgbClr val="F0E68C"/>
                </a:solidFill>
                <a:latin typeface="Courier New"/>
                <a:ea typeface="Courier New"/>
                <a:cs typeface="Courier New"/>
                <a:sym typeface="Courier New"/>
              </a:defRPr>
            </a:pPr>
            <a:r>
              <a:rPr b="0">
                <a:solidFill>
                  <a:srgbClr val="FFFFFF"/>
                </a:solidFill>
              </a:rPr>
              <a:t>    </a:t>
            </a:r>
            <a:r>
              <a:t>&lt;/div&gt;</a:t>
            </a:r>
            <a:endParaRPr b="0">
              <a:solidFill>
                <a:srgbClr val="373737"/>
              </a:solidFill>
              <a:latin typeface="Menlo Regular"/>
              <a:ea typeface="Menlo Regular"/>
              <a:cs typeface="Menlo Regular"/>
              <a:sym typeface="Menlo Regular"/>
            </a:endParaRPr>
          </a:p>
          <a:p>
            <a:pPr marL="0" indent="0" defTabSz="356615">
              <a:spcBef>
                <a:spcPts val="0"/>
              </a:spcBef>
              <a:buClrTx/>
              <a:buSzTx/>
              <a:buNone/>
              <a:defRPr b="1" sz="1013">
                <a:solidFill>
                  <a:srgbClr val="F0E68C"/>
                </a:solidFill>
                <a:latin typeface="Courier New"/>
                <a:ea typeface="Courier New"/>
                <a:cs typeface="Courier New"/>
                <a:sym typeface="Courier New"/>
              </a:defRPr>
            </a:pPr>
            <a:r>
              <a:t>&lt;/div&gt;</a:t>
            </a:r>
            <a:endParaRPr b="0">
              <a:solidFill>
                <a:srgbClr val="373737"/>
              </a:solidFill>
              <a:latin typeface="Menlo Regular"/>
              <a:ea typeface="Menlo Regular"/>
              <a:cs typeface="Menlo Regular"/>
              <a:sym typeface="Menlo Regular"/>
            </a:endParaRPr>
          </a:p>
          <a:p>
            <a:pPr marL="0" indent="0" defTabSz="356615">
              <a:spcBef>
                <a:spcPts val="0"/>
              </a:spcBef>
              <a:buClrTx/>
              <a:buSzTx/>
              <a:buNone/>
              <a:defRPr sz="1013">
                <a:latin typeface="Courier New"/>
                <a:ea typeface="Courier New"/>
                <a:cs typeface="Courier New"/>
                <a:sym typeface="Courier New"/>
              </a:defRPr>
            </a:pPr>
            <a:r>
              <a:t>{!! Form::close() !!}</a:t>
            </a:r>
            <a:endParaRPr>
              <a:solidFill>
                <a:srgbClr val="373737"/>
              </a:solidFill>
              <a:latin typeface="Menlo Regular"/>
              <a:ea typeface="Menlo Regular"/>
              <a:cs typeface="Menlo Regular"/>
              <a:sym typeface="Menlo Regular"/>
            </a:endParaRPr>
          </a:p>
          <a:p>
            <a:pPr marL="0" indent="0" defTabSz="356615">
              <a:spcBef>
                <a:spcPts val="0"/>
              </a:spcBef>
              <a:buClrTx/>
              <a:buSzTx/>
              <a:buNone/>
              <a:defRPr sz="1013">
                <a:solidFill>
                  <a:srgbClr val="373737"/>
                </a:solidFill>
                <a:latin typeface="Menlo Regular"/>
                <a:ea typeface="Menlo Regular"/>
                <a:cs typeface="Menlo Regular"/>
                <a:sym typeface="Menlo Regular"/>
              </a:defRPr>
            </a:pPr>
          </a:p>
          <a:p>
            <a:pPr marL="0" indent="0" defTabSz="356615">
              <a:spcBef>
                <a:spcPts val="0"/>
              </a:spcBef>
              <a:buClrTx/>
              <a:buSzTx/>
              <a:buNone/>
              <a:defRPr sz="1013">
                <a:latin typeface="Courier New"/>
                <a:ea typeface="Courier New"/>
                <a:cs typeface="Courier New"/>
                <a:sym typeface="Courier New"/>
              </a:defRPr>
            </a:pPr>
            <a:endParaRPr>
              <a:solidFill>
                <a:srgbClr val="373737"/>
              </a:solidFill>
              <a:latin typeface="Menlo Regular"/>
              <a:ea typeface="Menlo Regular"/>
              <a:cs typeface="Menlo Regular"/>
              <a:sym typeface="Menlo Regular"/>
            </a:endParaRPr>
          </a:p>
          <a:p>
            <a:pPr marL="0" indent="0" defTabSz="356615">
              <a:spcBef>
                <a:spcPts val="0"/>
              </a:spcBef>
              <a:buClrTx/>
              <a:buSzTx/>
              <a:buNone/>
              <a:defRPr sz="1013">
                <a:latin typeface="Courier New"/>
                <a:ea typeface="Courier New"/>
                <a:cs typeface="Courier New"/>
                <a:sym typeface="Courier New"/>
              </a:defRPr>
            </a:pPr>
            <a:r>
              <a:t>@endsection</a:t>
            </a:r>
          </a:p>
        </p:txBody>
      </p:sp>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4" name="CMS Role &amp; Permission"/>
          <p:cNvSpPr txBox="1"/>
          <p:nvPr>
            <p:ph type="title"/>
          </p:nvPr>
        </p:nvSpPr>
        <p:spPr>
          <a:xfrm>
            <a:off x="1270000" y="792774"/>
            <a:ext cx="21844000" cy="1557438"/>
          </a:xfrm>
          <a:prstGeom prst="rect">
            <a:avLst/>
          </a:prstGeom>
        </p:spPr>
        <p:txBody>
          <a:bodyPr/>
          <a:lstStyle/>
          <a:p>
            <a:pPr/>
            <a:r>
              <a:t>CMS Role &amp; Permission</a:t>
            </a:r>
          </a:p>
        </p:txBody>
      </p:sp>
      <p:sp>
        <p:nvSpPr>
          <p:cNvPr id="645" name="Step 9: resources/views/users/edit.blade.php"/>
          <p:cNvSpPr txBox="1"/>
          <p:nvPr>
            <p:ph type="body" idx="21"/>
          </p:nvPr>
        </p:nvSpPr>
        <p:spPr>
          <a:xfrm>
            <a:off x="1270000" y="2133322"/>
            <a:ext cx="21844000" cy="1016001"/>
          </a:xfrm>
          <a:prstGeom prst="rect">
            <a:avLst/>
          </a:prstGeom>
          <a:extLst>
            <a:ext uri="{C572A759-6A51-4108-AA02-DFA0A04FC94B}">
              <ma14:wrappingTextBoxFlag xmlns:ma14="http://schemas.microsoft.com/office/mac/drawingml/2011/main" val="1"/>
            </a:ext>
          </a:extLst>
        </p:spPr>
        <p:txBody>
          <a:bodyPr/>
          <a:lstStyle/>
          <a:p>
            <a:pPr/>
            <a:r>
              <a:t>Step 9: resources/views/users/edit.blade.php</a:t>
            </a:r>
          </a:p>
        </p:txBody>
      </p:sp>
      <p:sp>
        <p:nvSpPr>
          <p:cNvPr id="646" name="@extends('layouts.app')…"/>
          <p:cNvSpPr txBox="1"/>
          <p:nvPr>
            <p:ph type="body" idx="1"/>
          </p:nvPr>
        </p:nvSpPr>
        <p:spPr>
          <a:xfrm>
            <a:off x="1270000" y="3086100"/>
            <a:ext cx="19325678" cy="10312218"/>
          </a:xfrm>
          <a:prstGeom prst="rect">
            <a:avLst/>
          </a:prstGeom>
        </p:spPr>
        <p:txBody>
          <a:bodyPr/>
          <a:lstStyle/>
          <a:p>
            <a:pPr marL="0" indent="0" defTabSz="397763">
              <a:spcBef>
                <a:spcPts val="0"/>
              </a:spcBef>
              <a:buClrTx/>
              <a:buSzTx/>
              <a:buNone/>
              <a:defRPr sz="1131">
                <a:latin typeface="Courier New"/>
                <a:ea typeface="Courier New"/>
                <a:cs typeface="Courier New"/>
                <a:sym typeface="Courier New"/>
              </a:defRPr>
            </a:pPr>
            <a:r>
              <a:t>@extends('layouts.app')</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solidFill>
                  <a:srgbClr val="373737"/>
                </a:solidFill>
                <a:latin typeface="Menlo Regular"/>
                <a:ea typeface="Menlo Regular"/>
                <a:cs typeface="Menlo Regular"/>
                <a:sym typeface="Menlo Regular"/>
              </a:defRPr>
            </a:pPr>
          </a:p>
          <a:p>
            <a:pPr marL="0" indent="0" defTabSz="397763">
              <a:spcBef>
                <a:spcPts val="0"/>
              </a:spcBef>
              <a:buClrTx/>
              <a:buSzTx/>
              <a:buNone/>
              <a:defRPr sz="1131">
                <a:latin typeface="Courier New"/>
                <a:ea typeface="Courier New"/>
                <a:cs typeface="Courier New"/>
                <a:sym typeface="Courier New"/>
              </a:defRPr>
            </a:pPr>
            <a:r>
              <a:t>@section('content')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solidFill>
                  <a:srgbClr val="BDB76B"/>
                </a:solidFill>
                <a:latin typeface="Courier New"/>
                <a:ea typeface="Courier New"/>
                <a:cs typeface="Courier New"/>
                <a:sym typeface="Courier New"/>
              </a:defRPr>
            </a:pPr>
            <a:r>
              <a:rPr b="1">
                <a:solidFill>
                  <a:srgbClr val="F0E68C"/>
                </a:solidFill>
              </a:rPr>
              <a:t>&lt;div</a:t>
            </a:r>
            <a:r>
              <a:rPr>
                <a:solidFill>
                  <a:srgbClr val="FFFFFF"/>
                </a:solidFill>
              </a:rPr>
              <a:t> </a:t>
            </a:r>
            <a:r>
              <a:rPr b="1"/>
              <a:t>class</a:t>
            </a:r>
            <a:r>
              <a:rPr>
                <a:solidFill>
                  <a:srgbClr val="FFFFFF"/>
                </a:solidFill>
              </a:rPr>
              <a:t>=</a:t>
            </a:r>
            <a:r>
              <a:rPr>
                <a:solidFill>
                  <a:srgbClr val="FFA0A0"/>
                </a:solidFill>
              </a:rPr>
              <a:t>"row"</a:t>
            </a:r>
            <a:r>
              <a:rPr b="1">
                <a:solidFill>
                  <a:srgbClr val="F0E68C"/>
                </a:solidFill>
              </a:rPr>
              <a:t>&gt;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"col-lg-12 margin-tb"</a:t>
            </a:r>
            <a:r>
              <a:rPr b="1">
                <a:solidFill>
                  <a:srgbClr val="F0E68C"/>
                </a:solidFill>
              </a:rPr>
              <a:t>&gt;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"pull-left"</a:t>
            </a:r>
            <a:r>
              <a:rPr b="1">
                <a:solidFill>
                  <a:srgbClr val="F0E68C"/>
                </a:solidFill>
              </a:rPr>
              <a:t>&gt;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r>
              <a:rPr b="1">
                <a:solidFill>
                  <a:srgbClr val="F0E68C"/>
                </a:solidFill>
              </a:rPr>
              <a:t>&lt;h2&gt;</a:t>
            </a:r>
            <a:r>
              <a:t>Edit New User</a:t>
            </a:r>
            <a:r>
              <a:rPr b="1">
                <a:solidFill>
                  <a:srgbClr val="F0E68C"/>
                </a:solidFill>
              </a:rPr>
              <a:t>&lt;/h2&gt;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"pull-right"</a:t>
            </a:r>
            <a:r>
              <a:rPr b="1">
                <a:solidFill>
                  <a:srgbClr val="F0E68C"/>
                </a:solidFill>
              </a:rPr>
              <a:t>&gt;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solidFill>
                  <a:srgbClr val="FFA0A0"/>
                </a:solidFill>
                <a:latin typeface="Courier New"/>
                <a:ea typeface="Courier New"/>
                <a:cs typeface="Courier New"/>
                <a:sym typeface="Courier New"/>
              </a:defRPr>
            </a:pPr>
            <a:r>
              <a:rPr>
                <a:solidFill>
                  <a:srgbClr val="FFFFFF"/>
                </a:solidFill>
              </a:rPr>
              <a:t>            </a:t>
            </a:r>
            <a:r>
              <a:rPr b="1">
                <a:solidFill>
                  <a:srgbClr val="F0E68C"/>
                </a:solidFill>
              </a:rPr>
              <a:t>&lt;a</a:t>
            </a:r>
            <a:r>
              <a:rPr>
                <a:solidFill>
                  <a:srgbClr val="FFFFFF"/>
                </a:solidFill>
              </a:rPr>
              <a:t> </a:t>
            </a:r>
            <a:r>
              <a:rPr b="1">
                <a:solidFill>
                  <a:srgbClr val="BDB76B"/>
                </a:solidFill>
              </a:rPr>
              <a:t>class</a:t>
            </a:r>
            <a:r>
              <a:rPr>
                <a:solidFill>
                  <a:srgbClr val="FFFFFF"/>
                </a:solidFill>
              </a:rPr>
              <a:t>=</a:t>
            </a:r>
            <a:r>
              <a:t>"btn btn-primary"</a:t>
            </a:r>
            <a:r>
              <a:rPr>
                <a:solidFill>
                  <a:srgbClr val="FFFFFF"/>
                </a:solidFill>
              </a:rPr>
              <a:t> </a:t>
            </a:r>
            <a:r>
              <a:rPr b="1">
                <a:solidFill>
                  <a:srgbClr val="BDB76B"/>
                </a:solidFill>
              </a:rPr>
              <a:t>href</a:t>
            </a:r>
            <a:r>
              <a:rPr>
                <a:solidFill>
                  <a:srgbClr val="FFFFFF"/>
                </a:solidFill>
              </a:rPr>
              <a:t>=</a:t>
            </a:r>
            <a:r>
              <a:t>"{{ route('users.index') }}"</a:t>
            </a:r>
            <a:r>
              <a:rPr b="1">
                <a:solidFill>
                  <a:srgbClr val="F0E68C"/>
                </a:solidFill>
              </a:rPr>
              <a:t>&gt;</a:t>
            </a:r>
            <a:r>
              <a:rPr>
                <a:solidFill>
                  <a:srgbClr val="FFFFFF"/>
                </a:solidFill>
              </a:rPr>
              <a:t> Back</a:t>
            </a:r>
            <a:r>
              <a:rPr b="1">
                <a:solidFill>
                  <a:srgbClr val="F0E68C"/>
                </a:solidFill>
              </a:rPr>
              <a:t>&lt;/a&gt;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b="1" sz="1131">
                <a:solidFill>
                  <a:srgbClr val="F0E68C"/>
                </a:solidFill>
                <a:latin typeface="Courier New"/>
                <a:ea typeface="Courier New"/>
                <a:cs typeface="Courier New"/>
                <a:sym typeface="Courier New"/>
              </a:defRPr>
            </a:pPr>
            <a:r>
              <a:rPr b="0">
                <a:solidFill>
                  <a:srgbClr val="FFFFFF"/>
                </a:solidFill>
              </a:rPr>
              <a:t>    </a:t>
            </a:r>
            <a:r>
              <a:t>&lt;/div&gt;</a:t>
            </a:r>
            <a:endParaRPr b="0">
              <a:solidFill>
                <a:srgbClr val="373737"/>
              </a:solidFill>
              <a:latin typeface="Menlo Regular"/>
              <a:ea typeface="Menlo Regular"/>
              <a:cs typeface="Menlo Regular"/>
              <a:sym typeface="Menlo Regular"/>
            </a:endParaRPr>
          </a:p>
          <a:p>
            <a:pPr marL="0" indent="0" defTabSz="397763">
              <a:spcBef>
                <a:spcPts val="0"/>
              </a:spcBef>
              <a:buClrTx/>
              <a:buSzTx/>
              <a:buNone/>
              <a:defRPr b="1" sz="1131">
                <a:solidFill>
                  <a:srgbClr val="F0E68C"/>
                </a:solidFill>
                <a:latin typeface="Courier New"/>
                <a:ea typeface="Courier New"/>
                <a:cs typeface="Courier New"/>
                <a:sym typeface="Courier New"/>
              </a:defRPr>
            </a:pPr>
            <a:r>
              <a:t>&lt;/div&gt;</a:t>
            </a:r>
            <a:endParaRPr b="0">
              <a:solidFill>
                <a:srgbClr val="373737"/>
              </a:solidFill>
              <a:latin typeface="Menlo Regular"/>
              <a:ea typeface="Menlo Regular"/>
              <a:cs typeface="Menlo Regular"/>
              <a:sym typeface="Menlo Regular"/>
            </a:endParaRPr>
          </a:p>
          <a:p>
            <a:pPr marL="0" indent="0" defTabSz="397763">
              <a:spcBef>
                <a:spcPts val="0"/>
              </a:spcBef>
              <a:buClrTx/>
              <a:buSzTx/>
              <a:buNone/>
              <a:defRPr sz="1131">
                <a:solidFill>
                  <a:srgbClr val="373737"/>
                </a:solidFill>
                <a:latin typeface="Menlo Regular"/>
                <a:ea typeface="Menlo Regular"/>
                <a:cs typeface="Menlo Regular"/>
                <a:sym typeface="Menlo Regular"/>
              </a:defRPr>
            </a:pPr>
          </a:p>
          <a:p>
            <a:pPr marL="0" indent="0" defTabSz="397763">
              <a:spcBef>
                <a:spcPts val="0"/>
              </a:spcBef>
              <a:buClrTx/>
              <a:buSzTx/>
              <a:buNone/>
              <a:defRPr sz="1131">
                <a:latin typeface="Courier New"/>
                <a:ea typeface="Courier New"/>
                <a:cs typeface="Courier New"/>
                <a:sym typeface="Courier New"/>
              </a:defRPr>
            </a:pPr>
            <a:r>
              <a:t>@if (count($errors) &gt; 0)</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"alert alert-danger"</a:t>
            </a:r>
            <a:r>
              <a:rPr b="1">
                <a:solidFill>
                  <a:srgbClr val="F0E68C"/>
                </a:solidFill>
              </a:rPr>
              <a:t>&gt;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r>
              <a:rPr b="1">
                <a:solidFill>
                  <a:srgbClr val="F0E68C"/>
                </a:solidFill>
              </a:rPr>
              <a:t>&lt;strong&gt;</a:t>
            </a:r>
            <a:r>
              <a:t>Whoops!</a:t>
            </a:r>
            <a:r>
              <a:rPr b="1">
                <a:solidFill>
                  <a:srgbClr val="F0E68C"/>
                </a:solidFill>
              </a:rPr>
              <a:t>&lt;/strong&gt;</a:t>
            </a:r>
            <a:r>
              <a:t> There were some problems with your input.</a:t>
            </a:r>
            <a:r>
              <a:rPr b="1">
                <a:solidFill>
                  <a:srgbClr val="F0E68C"/>
                </a:solidFill>
              </a:rPr>
              <a:t>&lt;br&gt;&lt;br&gt;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r>
              <a:rPr b="1">
                <a:solidFill>
                  <a:srgbClr val="F0E68C"/>
                </a:solidFill>
              </a:rPr>
              <a:t>&lt;ul&gt;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@foreach ($errors-&gt;all() as $error)</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r>
              <a:rPr b="1">
                <a:solidFill>
                  <a:srgbClr val="F0E68C"/>
                </a:solidFill>
              </a:rPr>
              <a:t>&lt;li&gt;</a:t>
            </a:r>
            <a:r>
              <a:t>{{ $error }}</a:t>
            </a:r>
            <a:r>
              <a:rPr b="1">
                <a:solidFill>
                  <a:srgbClr val="F0E68C"/>
                </a:solidFill>
              </a:rPr>
              <a:t>&lt;/li&gt;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@endforeach</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b="1" sz="1131">
                <a:solidFill>
                  <a:srgbClr val="F0E68C"/>
                </a:solidFill>
                <a:latin typeface="Courier New"/>
                <a:ea typeface="Courier New"/>
                <a:cs typeface="Courier New"/>
                <a:sym typeface="Courier New"/>
              </a:defRPr>
            </a:pPr>
            <a:r>
              <a:rPr b="0">
                <a:solidFill>
                  <a:srgbClr val="FFFFFF"/>
                </a:solidFill>
              </a:rPr>
              <a:t>    </a:t>
            </a:r>
            <a:r>
              <a:t>&lt;/ul&gt;</a:t>
            </a:r>
            <a:endParaRPr b="0">
              <a:solidFill>
                <a:srgbClr val="373737"/>
              </a:solidFill>
              <a:latin typeface="Menlo Regular"/>
              <a:ea typeface="Menlo Regular"/>
              <a:cs typeface="Menlo Regular"/>
              <a:sym typeface="Menlo Regular"/>
            </a:endParaRPr>
          </a:p>
          <a:p>
            <a:pPr marL="0" indent="0" defTabSz="397763">
              <a:spcBef>
                <a:spcPts val="0"/>
              </a:spcBef>
              <a:buClrTx/>
              <a:buSzTx/>
              <a:buNone/>
              <a:defRPr b="1" sz="1131">
                <a:solidFill>
                  <a:srgbClr val="F0E68C"/>
                </a:solidFill>
                <a:latin typeface="Courier New"/>
                <a:ea typeface="Courier New"/>
                <a:cs typeface="Courier New"/>
                <a:sym typeface="Courier New"/>
              </a:defRPr>
            </a:pPr>
            <a:r>
              <a:rPr b="0">
                <a:solidFill>
                  <a:srgbClr val="FFFFFF"/>
                </a:solidFill>
              </a:rPr>
              <a:t>  </a:t>
            </a:r>
            <a:r>
              <a:t>&lt;/div&gt;</a:t>
            </a:r>
            <a:endParaRPr b="0">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@endif</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solidFill>
                  <a:srgbClr val="373737"/>
                </a:solidFill>
                <a:latin typeface="Menlo Regular"/>
                <a:ea typeface="Menlo Regular"/>
                <a:cs typeface="Menlo Regular"/>
                <a:sym typeface="Menlo Regular"/>
              </a:defRPr>
            </a:pPr>
          </a:p>
          <a:p>
            <a:pPr marL="0" indent="0" defTabSz="397763">
              <a:spcBef>
                <a:spcPts val="0"/>
              </a:spcBef>
              <a:buClrTx/>
              <a:buSzTx/>
              <a:buNone/>
              <a:defRPr sz="1131">
                <a:latin typeface="Courier New"/>
                <a:ea typeface="Courier New"/>
                <a:cs typeface="Courier New"/>
                <a:sym typeface="Courier New"/>
              </a:defRPr>
            </a:pPr>
            <a:r>
              <a:t>{!! Form::model($user, ['method' =&gt; 'PATCH','route' =&gt; ['users.update', $user-&gt;id]]) !!}</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solidFill>
                  <a:srgbClr val="BDB76B"/>
                </a:solidFill>
                <a:latin typeface="Courier New"/>
                <a:ea typeface="Courier New"/>
                <a:cs typeface="Courier New"/>
                <a:sym typeface="Courier New"/>
              </a:defRPr>
            </a:pPr>
            <a:r>
              <a:rPr b="1">
                <a:solidFill>
                  <a:srgbClr val="F0E68C"/>
                </a:solidFill>
              </a:rPr>
              <a:t>&lt;div</a:t>
            </a:r>
            <a:r>
              <a:rPr>
                <a:solidFill>
                  <a:srgbClr val="FFFFFF"/>
                </a:solidFill>
              </a:rPr>
              <a:t> </a:t>
            </a:r>
            <a:r>
              <a:rPr b="1"/>
              <a:t>class</a:t>
            </a:r>
            <a:r>
              <a:rPr>
                <a:solidFill>
                  <a:srgbClr val="FFFFFF"/>
                </a:solidFill>
              </a:rPr>
              <a:t>=</a:t>
            </a:r>
            <a:r>
              <a:rPr>
                <a:solidFill>
                  <a:srgbClr val="FFA0A0"/>
                </a:solidFill>
              </a:rPr>
              <a:t>"row"</a:t>
            </a:r>
            <a:r>
              <a:rPr b="1">
                <a:solidFill>
                  <a:srgbClr val="F0E68C"/>
                </a:solidFill>
              </a:rPr>
              <a:t>&gt;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"col-xs-12 col-sm-12 col-md-12"</a:t>
            </a:r>
            <a:r>
              <a:rPr b="1">
                <a:solidFill>
                  <a:srgbClr val="F0E68C"/>
                </a:solidFill>
              </a:rPr>
              <a:t>&gt;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"form-group"</a:t>
            </a:r>
            <a:r>
              <a:rPr b="1">
                <a:solidFill>
                  <a:srgbClr val="F0E68C"/>
                </a:solidFill>
              </a:rPr>
              <a:t>&gt;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r>
              <a:rPr b="1">
                <a:solidFill>
                  <a:srgbClr val="F0E68C"/>
                </a:solidFill>
              </a:rPr>
              <a:t>&lt;strong&gt;</a:t>
            </a:r>
            <a:r>
              <a:t>Name:</a:t>
            </a:r>
            <a:r>
              <a:rPr b="1">
                <a:solidFill>
                  <a:srgbClr val="F0E68C"/>
                </a:solidFill>
              </a:rPr>
              <a:t>&lt;/strong&gt;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 Form::text('name', null, array('placeholder' =&gt; 'Name','class' =&gt; 'form-control')) !!}</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b="1" sz="1131">
                <a:solidFill>
                  <a:srgbClr val="F0E68C"/>
                </a:solidFill>
                <a:latin typeface="Courier New"/>
                <a:ea typeface="Courier New"/>
                <a:cs typeface="Courier New"/>
                <a:sym typeface="Courier New"/>
              </a:defRPr>
            </a:pPr>
            <a:r>
              <a:rPr b="0">
                <a:solidFill>
                  <a:srgbClr val="FFFFFF"/>
                </a:solidFill>
              </a:rPr>
              <a:t>    </a:t>
            </a:r>
            <a:r>
              <a:t>&lt;/div&gt;</a:t>
            </a:r>
            <a:endParaRPr b="0">
              <a:solidFill>
                <a:srgbClr val="373737"/>
              </a:solidFill>
              <a:latin typeface="Menlo Regular"/>
              <a:ea typeface="Menlo Regular"/>
              <a:cs typeface="Menlo Regular"/>
              <a:sym typeface="Menlo Regular"/>
            </a:endParaRPr>
          </a:p>
          <a:p>
            <a:pPr marL="0" indent="0" defTabSz="397763">
              <a:spcBef>
                <a:spcPts val="0"/>
              </a:spcBef>
              <a:buClrTx/>
              <a:buSzTx/>
              <a:buNone/>
              <a:defRPr sz="1131">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"col-xs-12 col-sm-12 col-md-12"</a:t>
            </a:r>
            <a:r>
              <a:rPr b="1">
                <a:solidFill>
                  <a:srgbClr val="F0E68C"/>
                </a:solidFill>
              </a:rPr>
              <a:t>&gt;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"form-group"</a:t>
            </a:r>
            <a:r>
              <a:rPr b="1">
                <a:solidFill>
                  <a:srgbClr val="F0E68C"/>
                </a:solidFill>
              </a:rPr>
              <a:t>&gt;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r>
              <a:rPr b="1">
                <a:solidFill>
                  <a:srgbClr val="F0E68C"/>
                </a:solidFill>
              </a:rPr>
              <a:t>&lt;strong&gt;</a:t>
            </a:r>
            <a:r>
              <a:t>Email:</a:t>
            </a:r>
            <a:r>
              <a:rPr b="1">
                <a:solidFill>
                  <a:srgbClr val="F0E68C"/>
                </a:solidFill>
              </a:rPr>
              <a:t>&lt;/strong&gt;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 Form::text('email', null, array('placeholder' =&gt; 'Email','class' =&gt; 'form-control')) !!}</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b="1" sz="1131">
                <a:solidFill>
                  <a:srgbClr val="F0E68C"/>
                </a:solidFill>
                <a:latin typeface="Courier New"/>
                <a:ea typeface="Courier New"/>
                <a:cs typeface="Courier New"/>
                <a:sym typeface="Courier New"/>
              </a:defRPr>
            </a:pPr>
            <a:r>
              <a:rPr b="0">
                <a:solidFill>
                  <a:srgbClr val="FFFFFF"/>
                </a:solidFill>
              </a:rPr>
              <a:t>    </a:t>
            </a:r>
            <a:r>
              <a:t>&lt;/div&gt;</a:t>
            </a:r>
            <a:endParaRPr b="0">
              <a:solidFill>
                <a:srgbClr val="373737"/>
              </a:solidFill>
              <a:latin typeface="Menlo Regular"/>
              <a:ea typeface="Menlo Regular"/>
              <a:cs typeface="Menlo Regular"/>
              <a:sym typeface="Menlo Regular"/>
            </a:endParaRPr>
          </a:p>
          <a:p>
            <a:pPr marL="0" indent="0" defTabSz="397763">
              <a:spcBef>
                <a:spcPts val="0"/>
              </a:spcBef>
              <a:buClrTx/>
              <a:buSzTx/>
              <a:buNone/>
              <a:defRPr sz="1131">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"col-xs-12 col-sm-12 col-md-12"</a:t>
            </a:r>
            <a:r>
              <a:rPr b="1">
                <a:solidFill>
                  <a:srgbClr val="F0E68C"/>
                </a:solidFill>
              </a:rPr>
              <a:t>&gt;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"form-group"</a:t>
            </a:r>
            <a:r>
              <a:rPr b="1">
                <a:solidFill>
                  <a:srgbClr val="F0E68C"/>
                </a:solidFill>
              </a:rPr>
              <a:t>&gt;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r>
              <a:rPr b="1">
                <a:solidFill>
                  <a:srgbClr val="F0E68C"/>
                </a:solidFill>
              </a:rPr>
              <a:t>&lt;strong&gt;</a:t>
            </a:r>
            <a:r>
              <a:t>Password:</a:t>
            </a:r>
            <a:r>
              <a:rPr b="1">
                <a:solidFill>
                  <a:srgbClr val="F0E68C"/>
                </a:solidFill>
              </a:rPr>
              <a:t>&lt;/strong&gt;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 Form::password('password', array('placeholder' =&gt; 'Password','class' =&gt; 'form-control')) !!}</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b="1" sz="1131">
                <a:solidFill>
                  <a:srgbClr val="F0E68C"/>
                </a:solidFill>
                <a:latin typeface="Courier New"/>
                <a:ea typeface="Courier New"/>
                <a:cs typeface="Courier New"/>
                <a:sym typeface="Courier New"/>
              </a:defRPr>
            </a:pPr>
            <a:r>
              <a:rPr b="0">
                <a:solidFill>
                  <a:srgbClr val="FFFFFF"/>
                </a:solidFill>
              </a:rPr>
              <a:t>    </a:t>
            </a:r>
            <a:r>
              <a:t>&lt;/div&gt;</a:t>
            </a:r>
            <a:endParaRPr b="0">
              <a:solidFill>
                <a:srgbClr val="373737"/>
              </a:solidFill>
              <a:latin typeface="Menlo Regular"/>
              <a:ea typeface="Menlo Regular"/>
              <a:cs typeface="Menlo Regular"/>
              <a:sym typeface="Menlo Regular"/>
            </a:endParaRPr>
          </a:p>
          <a:p>
            <a:pPr marL="0" indent="0" defTabSz="397763">
              <a:spcBef>
                <a:spcPts val="0"/>
              </a:spcBef>
              <a:buClrTx/>
              <a:buSzTx/>
              <a:buNone/>
              <a:defRPr sz="1131">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"col-xs-12 col-sm-12 col-md-12"</a:t>
            </a:r>
            <a:r>
              <a:rPr b="1">
                <a:solidFill>
                  <a:srgbClr val="F0E68C"/>
                </a:solidFill>
              </a:rPr>
              <a:t>&gt;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"form-group"</a:t>
            </a:r>
            <a:r>
              <a:rPr b="1">
                <a:solidFill>
                  <a:srgbClr val="F0E68C"/>
                </a:solidFill>
              </a:rPr>
              <a:t>&gt;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r>
              <a:rPr b="1">
                <a:solidFill>
                  <a:srgbClr val="F0E68C"/>
                </a:solidFill>
              </a:rPr>
              <a:t>&lt;strong&gt;</a:t>
            </a:r>
            <a:r>
              <a:t>Confirm Password:</a:t>
            </a:r>
            <a:r>
              <a:rPr b="1">
                <a:solidFill>
                  <a:srgbClr val="F0E68C"/>
                </a:solidFill>
              </a:rPr>
              <a:t>&lt;/strong&gt;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 Form::password('confirm-password', array('placeholder' =&gt; 'Confirm Password','class' =&gt; 'form-control')) !!}</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b="1" sz="1131">
                <a:solidFill>
                  <a:srgbClr val="F0E68C"/>
                </a:solidFill>
                <a:latin typeface="Courier New"/>
                <a:ea typeface="Courier New"/>
                <a:cs typeface="Courier New"/>
                <a:sym typeface="Courier New"/>
              </a:defRPr>
            </a:pPr>
            <a:r>
              <a:rPr b="0">
                <a:solidFill>
                  <a:srgbClr val="FFFFFF"/>
                </a:solidFill>
              </a:rPr>
              <a:t>    </a:t>
            </a:r>
            <a:r>
              <a:t>&lt;/div&gt;</a:t>
            </a:r>
            <a:endParaRPr b="0">
              <a:solidFill>
                <a:srgbClr val="373737"/>
              </a:solidFill>
              <a:latin typeface="Menlo Regular"/>
              <a:ea typeface="Menlo Regular"/>
              <a:cs typeface="Menlo Regular"/>
              <a:sym typeface="Menlo Regular"/>
            </a:endParaRPr>
          </a:p>
          <a:p>
            <a:pPr marL="0" indent="0" defTabSz="397763">
              <a:spcBef>
                <a:spcPts val="0"/>
              </a:spcBef>
              <a:buClrTx/>
              <a:buSzTx/>
              <a:buNone/>
              <a:defRPr sz="1131">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"col-xs-12 col-sm-12 col-md-12"</a:t>
            </a:r>
            <a:r>
              <a:rPr b="1">
                <a:solidFill>
                  <a:srgbClr val="F0E68C"/>
                </a:solidFill>
              </a:rPr>
              <a:t>&gt;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"form-group"</a:t>
            </a:r>
            <a:r>
              <a:rPr b="1">
                <a:solidFill>
                  <a:srgbClr val="F0E68C"/>
                </a:solidFill>
              </a:rPr>
              <a:t>&gt;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r>
              <a:rPr b="1">
                <a:solidFill>
                  <a:srgbClr val="F0E68C"/>
                </a:solidFill>
              </a:rPr>
              <a:t>&lt;strong&gt;</a:t>
            </a:r>
            <a:r>
              <a:t>Role:</a:t>
            </a:r>
            <a:r>
              <a:rPr b="1">
                <a:solidFill>
                  <a:srgbClr val="F0E68C"/>
                </a:solidFill>
              </a:rPr>
              <a:t>&lt;/strong&gt;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 Form::select('roles[]', $roles,$userRole, array('class' =&gt; 'form-control','multiple')) !!}</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b="1" sz="1131">
                <a:solidFill>
                  <a:srgbClr val="F0E68C"/>
                </a:solidFill>
                <a:latin typeface="Courier New"/>
                <a:ea typeface="Courier New"/>
                <a:cs typeface="Courier New"/>
                <a:sym typeface="Courier New"/>
              </a:defRPr>
            </a:pPr>
            <a:r>
              <a:rPr b="0">
                <a:solidFill>
                  <a:srgbClr val="FFFFFF"/>
                </a:solidFill>
              </a:rPr>
              <a:t>    </a:t>
            </a:r>
            <a:r>
              <a:t>&lt;/div&gt;</a:t>
            </a:r>
            <a:endParaRPr b="0">
              <a:solidFill>
                <a:srgbClr val="373737"/>
              </a:solidFill>
              <a:latin typeface="Menlo Regular"/>
              <a:ea typeface="Menlo Regular"/>
              <a:cs typeface="Menlo Regular"/>
              <a:sym typeface="Menlo Regular"/>
            </a:endParaRPr>
          </a:p>
          <a:p>
            <a:pPr marL="0" indent="0" defTabSz="397763">
              <a:spcBef>
                <a:spcPts val="0"/>
              </a:spcBef>
              <a:buClrTx/>
              <a:buSzTx/>
              <a:buNone/>
              <a:defRPr sz="1131">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"col-xs-12 col-sm-12 col-md-12 text-center"</a:t>
            </a:r>
            <a:r>
              <a:rPr b="1">
                <a:solidFill>
                  <a:srgbClr val="F0E68C"/>
                </a:solidFill>
              </a:rPr>
              <a:t>&gt;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solidFill>
                  <a:srgbClr val="FFA0A0"/>
                </a:solidFill>
                <a:latin typeface="Courier New"/>
                <a:ea typeface="Courier New"/>
                <a:cs typeface="Courier New"/>
                <a:sym typeface="Courier New"/>
              </a:defRPr>
            </a:pPr>
            <a:r>
              <a:rPr>
                <a:solidFill>
                  <a:srgbClr val="FFFFFF"/>
                </a:solidFill>
              </a:rPr>
              <a:t>        </a:t>
            </a:r>
            <a:r>
              <a:rPr b="1">
                <a:solidFill>
                  <a:srgbClr val="F0E68C"/>
                </a:solidFill>
              </a:rPr>
              <a:t>&lt;button</a:t>
            </a:r>
            <a:r>
              <a:rPr>
                <a:solidFill>
                  <a:srgbClr val="FFFFFF"/>
                </a:solidFill>
              </a:rPr>
              <a:t> </a:t>
            </a:r>
            <a:r>
              <a:rPr b="1">
                <a:solidFill>
                  <a:srgbClr val="BDB76B"/>
                </a:solidFill>
              </a:rPr>
              <a:t>type</a:t>
            </a:r>
            <a:r>
              <a:rPr>
                <a:solidFill>
                  <a:srgbClr val="FFFFFF"/>
                </a:solidFill>
              </a:rPr>
              <a:t>=</a:t>
            </a:r>
            <a:r>
              <a:t>"submit"</a:t>
            </a:r>
            <a:r>
              <a:rPr>
                <a:solidFill>
                  <a:srgbClr val="FFFFFF"/>
                </a:solidFill>
              </a:rPr>
              <a:t> </a:t>
            </a:r>
            <a:r>
              <a:rPr b="1">
                <a:solidFill>
                  <a:srgbClr val="BDB76B"/>
                </a:solidFill>
              </a:rPr>
              <a:t>class</a:t>
            </a:r>
            <a:r>
              <a:rPr>
                <a:solidFill>
                  <a:srgbClr val="FFFFFF"/>
                </a:solidFill>
              </a:rPr>
              <a:t>=</a:t>
            </a:r>
            <a:r>
              <a:t>"btn btn-primary"</a:t>
            </a:r>
            <a:r>
              <a:rPr b="1">
                <a:solidFill>
                  <a:srgbClr val="F0E68C"/>
                </a:solidFill>
              </a:rPr>
              <a:t>&gt;</a:t>
            </a:r>
            <a:r>
              <a:rPr>
                <a:solidFill>
                  <a:srgbClr val="FFFFFF"/>
                </a:solidFill>
              </a:rPr>
              <a:t>Submit</a:t>
            </a:r>
            <a:r>
              <a:rPr b="1">
                <a:solidFill>
                  <a:srgbClr val="F0E68C"/>
                </a:solidFill>
              </a:rPr>
              <a:t>&lt;/button&gt;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b="1" sz="1131">
                <a:solidFill>
                  <a:srgbClr val="F0E68C"/>
                </a:solidFill>
                <a:latin typeface="Courier New"/>
                <a:ea typeface="Courier New"/>
                <a:cs typeface="Courier New"/>
                <a:sym typeface="Courier New"/>
              </a:defRPr>
            </a:pPr>
            <a:r>
              <a:rPr b="0">
                <a:solidFill>
                  <a:srgbClr val="FFFFFF"/>
                </a:solidFill>
              </a:rPr>
              <a:t>    </a:t>
            </a:r>
            <a:r>
              <a:t>&lt;/div&gt;</a:t>
            </a:r>
            <a:endParaRPr b="0">
              <a:solidFill>
                <a:srgbClr val="373737"/>
              </a:solidFill>
              <a:latin typeface="Menlo Regular"/>
              <a:ea typeface="Menlo Regular"/>
              <a:cs typeface="Menlo Regular"/>
              <a:sym typeface="Menlo Regular"/>
            </a:endParaRPr>
          </a:p>
          <a:p>
            <a:pPr marL="0" indent="0" defTabSz="397763">
              <a:spcBef>
                <a:spcPts val="0"/>
              </a:spcBef>
              <a:buClrTx/>
              <a:buSzTx/>
              <a:buNone/>
              <a:defRPr b="1" sz="1131">
                <a:solidFill>
                  <a:srgbClr val="F0E68C"/>
                </a:solidFill>
                <a:latin typeface="Courier New"/>
                <a:ea typeface="Courier New"/>
                <a:cs typeface="Courier New"/>
                <a:sym typeface="Courier New"/>
              </a:defRPr>
            </a:pPr>
            <a:r>
              <a:t>&lt;/div&gt;</a:t>
            </a:r>
            <a:endParaRPr b="0">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Form::close() !!}</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@endsection</a:t>
            </a:r>
          </a:p>
        </p:txBody>
      </p:sp>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8" name="CMS Role &amp; Permission"/>
          <p:cNvSpPr txBox="1"/>
          <p:nvPr>
            <p:ph type="title"/>
          </p:nvPr>
        </p:nvSpPr>
        <p:spPr>
          <a:xfrm>
            <a:off x="1270000" y="792774"/>
            <a:ext cx="21844000" cy="1557438"/>
          </a:xfrm>
          <a:prstGeom prst="rect">
            <a:avLst/>
          </a:prstGeom>
        </p:spPr>
        <p:txBody>
          <a:bodyPr/>
          <a:lstStyle/>
          <a:p>
            <a:pPr/>
            <a:r>
              <a:t>CMS Role &amp; Permission</a:t>
            </a:r>
          </a:p>
        </p:txBody>
      </p:sp>
      <p:sp>
        <p:nvSpPr>
          <p:cNvPr id="649" name="Step 9: resources/views/users/show.blade.php"/>
          <p:cNvSpPr txBox="1"/>
          <p:nvPr>
            <p:ph type="body" idx="21"/>
          </p:nvPr>
        </p:nvSpPr>
        <p:spPr>
          <a:xfrm>
            <a:off x="1270000" y="2133322"/>
            <a:ext cx="21844000" cy="1016001"/>
          </a:xfrm>
          <a:prstGeom prst="rect">
            <a:avLst/>
          </a:prstGeom>
          <a:extLst>
            <a:ext uri="{C572A759-6A51-4108-AA02-DFA0A04FC94B}">
              <ma14:wrappingTextBoxFlag xmlns:ma14="http://schemas.microsoft.com/office/mac/drawingml/2011/main" val="1"/>
            </a:ext>
          </a:extLst>
        </p:spPr>
        <p:txBody>
          <a:bodyPr/>
          <a:lstStyle/>
          <a:p>
            <a:pPr/>
            <a:r>
              <a:t>Step 9: resources/views/users/show.blade.php</a:t>
            </a:r>
          </a:p>
        </p:txBody>
      </p:sp>
      <p:sp>
        <p:nvSpPr>
          <p:cNvPr id="650" name="@extends('layouts.app')…"/>
          <p:cNvSpPr txBox="1"/>
          <p:nvPr>
            <p:ph type="body" idx="1"/>
          </p:nvPr>
        </p:nvSpPr>
        <p:spPr>
          <a:xfrm>
            <a:off x="1270000" y="3086100"/>
            <a:ext cx="19325678" cy="10312218"/>
          </a:xfrm>
          <a:prstGeom prst="rect">
            <a:avLst/>
          </a:prstGeom>
        </p:spPr>
        <p:txBody>
          <a:bodyPr/>
          <a:lstStyle/>
          <a:p>
            <a:pPr marL="0" indent="0" defTabSz="457200">
              <a:spcBef>
                <a:spcPts val="0"/>
              </a:spcBef>
              <a:buClrTx/>
              <a:buSzTx/>
              <a:buNone/>
              <a:defRPr sz="1600">
                <a:latin typeface="Courier New"/>
                <a:ea typeface="Courier New"/>
                <a:cs typeface="Courier New"/>
                <a:sym typeface="Courier New"/>
              </a:defRPr>
            </a:pPr>
            <a:r>
              <a:t>@extends('layouts.app')</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600">
                <a:solidFill>
                  <a:srgbClr val="373737"/>
                </a:solidFill>
                <a:latin typeface="Menlo Regular"/>
                <a:ea typeface="Menlo Regular"/>
                <a:cs typeface="Menlo Regular"/>
                <a:sym typeface="Menlo Regular"/>
              </a:defRPr>
            </a:pPr>
          </a:p>
          <a:p>
            <a:pPr marL="0" indent="0" defTabSz="457200">
              <a:spcBef>
                <a:spcPts val="0"/>
              </a:spcBef>
              <a:buClrTx/>
              <a:buSzTx/>
              <a:buNone/>
              <a:defRPr sz="1600">
                <a:latin typeface="Courier New"/>
                <a:ea typeface="Courier New"/>
                <a:cs typeface="Courier New"/>
                <a:sym typeface="Courier New"/>
              </a:defRPr>
            </a:pPr>
            <a:r>
              <a:t>@section('content')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600">
                <a:solidFill>
                  <a:srgbClr val="BDB76B"/>
                </a:solidFill>
                <a:latin typeface="Courier New"/>
                <a:ea typeface="Courier New"/>
                <a:cs typeface="Courier New"/>
                <a:sym typeface="Courier New"/>
              </a:defRPr>
            </a:pPr>
            <a:r>
              <a:rPr b="1">
                <a:solidFill>
                  <a:srgbClr val="F0E68C"/>
                </a:solidFill>
              </a:rPr>
              <a:t>&lt;div</a:t>
            </a:r>
            <a:r>
              <a:rPr>
                <a:solidFill>
                  <a:srgbClr val="FFFFFF"/>
                </a:solidFill>
              </a:rPr>
              <a:t> </a:t>
            </a:r>
            <a:r>
              <a:rPr b="1"/>
              <a:t>class</a:t>
            </a:r>
            <a:r>
              <a:rPr>
                <a:solidFill>
                  <a:srgbClr val="FFFFFF"/>
                </a:solidFill>
              </a:rPr>
              <a:t>=</a:t>
            </a:r>
            <a:r>
              <a:rPr>
                <a:solidFill>
                  <a:srgbClr val="FFA0A0"/>
                </a:solidFill>
              </a:rPr>
              <a:t>"row"</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6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"col-lg-12 margin-tb"</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6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"pull-left"</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600">
                <a:latin typeface="Courier New"/>
                <a:ea typeface="Courier New"/>
                <a:cs typeface="Courier New"/>
                <a:sym typeface="Courier New"/>
              </a:defRPr>
            </a:pPr>
            <a:r>
              <a:t>            </a:t>
            </a:r>
            <a:r>
              <a:rPr b="1">
                <a:solidFill>
                  <a:srgbClr val="F0E68C"/>
                </a:solidFill>
              </a:rPr>
              <a:t>&lt;h2&gt;</a:t>
            </a:r>
            <a:r>
              <a:t> Show User</a:t>
            </a:r>
            <a:r>
              <a:rPr b="1">
                <a:solidFill>
                  <a:srgbClr val="F0E68C"/>
                </a:solidFill>
              </a:rPr>
              <a:t>&lt;/h2&gt;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600">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6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"pull-right"</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6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&lt;a</a:t>
            </a:r>
            <a:r>
              <a:rPr>
                <a:solidFill>
                  <a:srgbClr val="FFFFFF"/>
                </a:solidFill>
              </a:rPr>
              <a:t> </a:t>
            </a:r>
            <a:r>
              <a:rPr b="1">
                <a:solidFill>
                  <a:srgbClr val="BDB76B"/>
                </a:solidFill>
              </a:rPr>
              <a:t>class</a:t>
            </a:r>
            <a:r>
              <a:rPr>
                <a:solidFill>
                  <a:srgbClr val="FFFFFF"/>
                </a:solidFill>
              </a:rPr>
              <a:t>=</a:t>
            </a:r>
            <a:r>
              <a:t>"btn btn-primary"</a:t>
            </a:r>
            <a:r>
              <a:rPr>
                <a:solidFill>
                  <a:srgbClr val="FFFFFF"/>
                </a:solidFill>
              </a:rPr>
              <a:t> </a:t>
            </a:r>
            <a:r>
              <a:rPr b="1">
                <a:solidFill>
                  <a:srgbClr val="BDB76B"/>
                </a:solidFill>
              </a:rPr>
              <a:t>href</a:t>
            </a:r>
            <a:r>
              <a:rPr>
                <a:solidFill>
                  <a:srgbClr val="FFFFFF"/>
                </a:solidFill>
              </a:rPr>
              <a:t>=</a:t>
            </a:r>
            <a:r>
              <a:t>"{{ route('users.index') }}"</a:t>
            </a:r>
            <a:r>
              <a:rPr b="1">
                <a:solidFill>
                  <a:srgbClr val="F0E68C"/>
                </a:solidFill>
              </a:rPr>
              <a:t>&gt;</a:t>
            </a:r>
            <a:r>
              <a:rPr>
                <a:solidFill>
                  <a:srgbClr val="FFFFFF"/>
                </a:solidFill>
              </a:rPr>
              <a:t> Back</a:t>
            </a:r>
            <a:r>
              <a:rPr b="1">
                <a:solidFill>
                  <a:srgbClr val="F0E68C"/>
                </a:solidFill>
              </a:rPr>
              <a:t>&lt;/a&gt;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600">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b="1" sz="1600">
                <a:solidFill>
                  <a:srgbClr val="F0E68C"/>
                </a:solidFill>
                <a:latin typeface="Courier New"/>
                <a:ea typeface="Courier New"/>
                <a:cs typeface="Courier New"/>
                <a:sym typeface="Courier New"/>
              </a:defRPr>
            </a:pPr>
            <a:r>
              <a:rPr b="0">
                <a:solidFill>
                  <a:srgbClr val="FFFFFF"/>
                </a:solidFill>
              </a:rPr>
              <a:t>    </a:t>
            </a:r>
            <a:r>
              <a:t>&lt;/div&gt;</a:t>
            </a:r>
            <a:endParaRPr b="0">
              <a:solidFill>
                <a:srgbClr val="373737"/>
              </a:solidFill>
              <a:latin typeface="Menlo Regular"/>
              <a:ea typeface="Menlo Regular"/>
              <a:cs typeface="Menlo Regular"/>
              <a:sym typeface="Menlo Regular"/>
            </a:endParaRPr>
          </a:p>
          <a:p>
            <a:pPr marL="0" indent="0" defTabSz="457200">
              <a:spcBef>
                <a:spcPts val="0"/>
              </a:spcBef>
              <a:buClrTx/>
              <a:buSzTx/>
              <a:buNone/>
              <a:defRPr b="1" sz="1600">
                <a:solidFill>
                  <a:srgbClr val="F0E68C"/>
                </a:solidFill>
                <a:latin typeface="Courier New"/>
                <a:ea typeface="Courier New"/>
                <a:cs typeface="Courier New"/>
                <a:sym typeface="Courier New"/>
              </a:defRPr>
            </a:pPr>
            <a:r>
              <a:t>&lt;/div&gt;</a:t>
            </a:r>
            <a:endParaRPr b="0">
              <a:solidFill>
                <a:srgbClr val="373737"/>
              </a:solidFill>
              <a:latin typeface="Menlo Regular"/>
              <a:ea typeface="Menlo Regular"/>
              <a:cs typeface="Menlo Regular"/>
              <a:sym typeface="Menlo Regular"/>
            </a:endParaRPr>
          </a:p>
          <a:p>
            <a:pPr marL="0" indent="0" defTabSz="457200">
              <a:spcBef>
                <a:spcPts val="0"/>
              </a:spcBef>
              <a:buClrTx/>
              <a:buSzTx/>
              <a:buNone/>
              <a:defRPr sz="1600">
                <a:solidFill>
                  <a:srgbClr val="373737"/>
                </a:solidFill>
                <a:latin typeface="Menlo Regular"/>
                <a:ea typeface="Menlo Regular"/>
                <a:cs typeface="Menlo Regular"/>
                <a:sym typeface="Menlo Regular"/>
              </a:defRPr>
            </a:pPr>
          </a:p>
          <a:p>
            <a:pPr marL="0" indent="0" defTabSz="457200">
              <a:spcBef>
                <a:spcPts val="0"/>
              </a:spcBef>
              <a:buClrTx/>
              <a:buSzTx/>
              <a:buNone/>
              <a:defRPr sz="1600">
                <a:solidFill>
                  <a:srgbClr val="BDB76B"/>
                </a:solidFill>
                <a:latin typeface="Courier New"/>
                <a:ea typeface="Courier New"/>
                <a:cs typeface="Courier New"/>
                <a:sym typeface="Courier New"/>
              </a:defRPr>
            </a:pPr>
            <a:r>
              <a:rPr b="1">
                <a:solidFill>
                  <a:srgbClr val="F0E68C"/>
                </a:solidFill>
              </a:rPr>
              <a:t>&lt;div</a:t>
            </a:r>
            <a:r>
              <a:rPr>
                <a:solidFill>
                  <a:srgbClr val="FFFFFF"/>
                </a:solidFill>
              </a:rPr>
              <a:t> </a:t>
            </a:r>
            <a:r>
              <a:rPr b="1"/>
              <a:t>class</a:t>
            </a:r>
            <a:r>
              <a:rPr>
                <a:solidFill>
                  <a:srgbClr val="FFFFFF"/>
                </a:solidFill>
              </a:rPr>
              <a:t>=</a:t>
            </a:r>
            <a:r>
              <a:rPr>
                <a:solidFill>
                  <a:srgbClr val="FFA0A0"/>
                </a:solidFill>
              </a:rPr>
              <a:t>"row"</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6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"col-xs-12 col-sm-12 col-md-12"</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6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"form-group"</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600">
                <a:latin typeface="Courier New"/>
                <a:ea typeface="Courier New"/>
                <a:cs typeface="Courier New"/>
                <a:sym typeface="Courier New"/>
              </a:defRPr>
            </a:pPr>
            <a:r>
              <a:t>            </a:t>
            </a:r>
            <a:r>
              <a:rPr b="1">
                <a:solidFill>
                  <a:srgbClr val="F0E68C"/>
                </a:solidFill>
              </a:rPr>
              <a:t>&lt;strong&gt;</a:t>
            </a:r>
            <a:r>
              <a:t>Name:</a:t>
            </a:r>
            <a:r>
              <a:rPr b="1">
                <a:solidFill>
                  <a:srgbClr val="F0E68C"/>
                </a:solidFill>
              </a:rPr>
              <a:t>&lt;/strong&gt;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600">
                <a:latin typeface="Courier New"/>
                <a:ea typeface="Courier New"/>
                <a:cs typeface="Courier New"/>
                <a:sym typeface="Courier New"/>
              </a:defRPr>
            </a:pPr>
            <a:r>
              <a:t>            {{ $user-&gt;name }}</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600">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b="1" sz="1600">
                <a:solidFill>
                  <a:srgbClr val="F0E68C"/>
                </a:solidFill>
                <a:latin typeface="Courier New"/>
                <a:ea typeface="Courier New"/>
                <a:cs typeface="Courier New"/>
                <a:sym typeface="Courier New"/>
              </a:defRPr>
            </a:pPr>
            <a:r>
              <a:rPr b="0">
                <a:solidFill>
                  <a:srgbClr val="FFFFFF"/>
                </a:solidFill>
              </a:rPr>
              <a:t>    </a:t>
            </a:r>
            <a:r>
              <a:t>&lt;/div&gt;</a:t>
            </a:r>
            <a:endParaRPr b="0">
              <a:solidFill>
                <a:srgbClr val="373737"/>
              </a:solidFill>
              <a:latin typeface="Menlo Regular"/>
              <a:ea typeface="Menlo Regular"/>
              <a:cs typeface="Menlo Regular"/>
              <a:sym typeface="Menlo Regular"/>
            </a:endParaRPr>
          </a:p>
          <a:p>
            <a:pPr marL="0" indent="0" defTabSz="457200">
              <a:spcBef>
                <a:spcPts val="0"/>
              </a:spcBef>
              <a:buClrTx/>
              <a:buSzTx/>
              <a:buNone/>
              <a:defRPr sz="16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"col-xs-12 col-sm-12 col-md-12"</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6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"form-group"</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600">
                <a:latin typeface="Courier New"/>
                <a:ea typeface="Courier New"/>
                <a:cs typeface="Courier New"/>
                <a:sym typeface="Courier New"/>
              </a:defRPr>
            </a:pPr>
            <a:r>
              <a:t>            </a:t>
            </a:r>
            <a:r>
              <a:rPr b="1">
                <a:solidFill>
                  <a:srgbClr val="F0E68C"/>
                </a:solidFill>
              </a:rPr>
              <a:t>&lt;strong&gt;</a:t>
            </a:r>
            <a:r>
              <a:t>Email:</a:t>
            </a:r>
            <a:r>
              <a:rPr b="1">
                <a:solidFill>
                  <a:srgbClr val="F0E68C"/>
                </a:solidFill>
              </a:rPr>
              <a:t>&lt;/strong&gt;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600">
                <a:latin typeface="Courier New"/>
                <a:ea typeface="Courier New"/>
                <a:cs typeface="Courier New"/>
                <a:sym typeface="Courier New"/>
              </a:defRPr>
            </a:pPr>
            <a:r>
              <a:t>            {{ $user-&gt;email }}</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600">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b="1" sz="1600">
                <a:solidFill>
                  <a:srgbClr val="F0E68C"/>
                </a:solidFill>
                <a:latin typeface="Courier New"/>
                <a:ea typeface="Courier New"/>
                <a:cs typeface="Courier New"/>
                <a:sym typeface="Courier New"/>
              </a:defRPr>
            </a:pPr>
            <a:r>
              <a:rPr b="0">
                <a:solidFill>
                  <a:srgbClr val="FFFFFF"/>
                </a:solidFill>
              </a:rPr>
              <a:t>    </a:t>
            </a:r>
            <a:r>
              <a:t>&lt;/div&gt;</a:t>
            </a:r>
            <a:endParaRPr b="0">
              <a:solidFill>
                <a:srgbClr val="373737"/>
              </a:solidFill>
              <a:latin typeface="Menlo Regular"/>
              <a:ea typeface="Menlo Regular"/>
              <a:cs typeface="Menlo Regular"/>
              <a:sym typeface="Menlo Regular"/>
            </a:endParaRPr>
          </a:p>
          <a:p>
            <a:pPr marL="0" indent="0" defTabSz="457200">
              <a:spcBef>
                <a:spcPts val="0"/>
              </a:spcBef>
              <a:buClrTx/>
              <a:buSzTx/>
              <a:buNone/>
              <a:defRPr sz="16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"col-xs-12 col-sm-12 col-md-12"</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6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"form-group"</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600">
                <a:latin typeface="Courier New"/>
                <a:ea typeface="Courier New"/>
                <a:cs typeface="Courier New"/>
                <a:sym typeface="Courier New"/>
              </a:defRPr>
            </a:pPr>
            <a:r>
              <a:t>            </a:t>
            </a:r>
            <a:r>
              <a:rPr b="1">
                <a:solidFill>
                  <a:srgbClr val="F0E68C"/>
                </a:solidFill>
              </a:rPr>
              <a:t>&lt;strong&gt;</a:t>
            </a:r>
            <a:r>
              <a:t>Roles:</a:t>
            </a:r>
            <a:r>
              <a:rPr b="1">
                <a:solidFill>
                  <a:srgbClr val="F0E68C"/>
                </a:solidFill>
              </a:rPr>
              <a:t>&lt;/strong&gt;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600">
                <a:latin typeface="Courier New"/>
                <a:ea typeface="Courier New"/>
                <a:cs typeface="Courier New"/>
                <a:sym typeface="Courier New"/>
              </a:defRPr>
            </a:pPr>
            <a:r>
              <a:t>            @if(!empty($user-&gt;getRoleNames()))</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600">
                <a:latin typeface="Courier New"/>
                <a:ea typeface="Courier New"/>
                <a:cs typeface="Courier New"/>
                <a:sym typeface="Courier New"/>
              </a:defRPr>
            </a:pPr>
            <a:r>
              <a:t>                @foreach($user-&gt;getRoleNames() as $v)</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6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&lt;label</a:t>
            </a:r>
            <a:r>
              <a:rPr>
                <a:solidFill>
                  <a:srgbClr val="FFFFFF"/>
                </a:solidFill>
              </a:rPr>
              <a:t> </a:t>
            </a:r>
            <a:r>
              <a:rPr b="1">
                <a:solidFill>
                  <a:srgbClr val="BDB76B"/>
                </a:solidFill>
              </a:rPr>
              <a:t>class</a:t>
            </a:r>
            <a:r>
              <a:rPr>
                <a:solidFill>
                  <a:srgbClr val="FFFFFF"/>
                </a:solidFill>
              </a:rPr>
              <a:t>=</a:t>
            </a:r>
            <a:r>
              <a:t>"badge badge-success"</a:t>
            </a:r>
            <a:r>
              <a:rPr b="1">
                <a:solidFill>
                  <a:srgbClr val="F0E68C"/>
                </a:solidFill>
              </a:rPr>
              <a:t>&gt;</a:t>
            </a:r>
            <a:r>
              <a:rPr>
                <a:solidFill>
                  <a:srgbClr val="FFFFFF"/>
                </a:solidFill>
              </a:rPr>
              <a:t>{{ $v }}</a:t>
            </a:r>
            <a:r>
              <a:rPr b="1">
                <a:solidFill>
                  <a:srgbClr val="F0E68C"/>
                </a:solidFill>
              </a:rPr>
              <a:t>&lt;/label&gt;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600">
                <a:latin typeface="Courier New"/>
                <a:ea typeface="Courier New"/>
                <a:cs typeface="Courier New"/>
                <a:sym typeface="Courier New"/>
              </a:defRPr>
            </a:pPr>
            <a:r>
              <a:t>                @endforeach</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600">
                <a:latin typeface="Courier New"/>
                <a:ea typeface="Courier New"/>
                <a:cs typeface="Courier New"/>
                <a:sym typeface="Courier New"/>
              </a:defRPr>
            </a:pPr>
            <a:r>
              <a:t>            @endif</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600">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b="1" sz="1600">
                <a:solidFill>
                  <a:srgbClr val="F0E68C"/>
                </a:solidFill>
                <a:latin typeface="Courier New"/>
                <a:ea typeface="Courier New"/>
                <a:cs typeface="Courier New"/>
                <a:sym typeface="Courier New"/>
              </a:defRPr>
            </a:pPr>
            <a:r>
              <a:rPr b="0">
                <a:solidFill>
                  <a:srgbClr val="FFFFFF"/>
                </a:solidFill>
              </a:rPr>
              <a:t>    </a:t>
            </a:r>
            <a:r>
              <a:t>&lt;/div&gt;</a:t>
            </a:r>
            <a:endParaRPr b="0">
              <a:solidFill>
                <a:srgbClr val="373737"/>
              </a:solidFill>
              <a:latin typeface="Menlo Regular"/>
              <a:ea typeface="Menlo Regular"/>
              <a:cs typeface="Menlo Regular"/>
              <a:sym typeface="Menlo Regular"/>
            </a:endParaRPr>
          </a:p>
          <a:p>
            <a:pPr marL="0" indent="0" defTabSz="457200">
              <a:spcBef>
                <a:spcPts val="0"/>
              </a:spcBef>
              <a:buClrTx/>
              <a:buSzTx/>
              <a:buNone/>
              <a:defRPr b="1" sz="1600">
                <a:solidFill>
                  <a:srgbClr val="F0E68C"/>
                </a:solidFill>
                <a:latin typeface="Courier New"/>
                <a:ea typeface="Courier New"/>
                <a:cs typeface="Courier New"/>
                <a:sym typeface="Courier New"/>
              </a:defRPr>
            </a:pPr>
            <a:r>
              <a:t>&lt;/div&gt;</a:t>
            </a:r>
            <a:endParaRPr b="0">
              <a:solidFill>
                <a:srgbClr val="373737"/>
              </a:solidFill>
              <a:latin typeface="Menlo Regular"/>
              <a:ea typeface="Menlo Regular"/>
              <a:cs typeface="Menlo Regular"/>
              <a:sym typeface="Menlo Regular"/>
            </a:endParaRPr>
          </a:p>
          <a:p>
            <a:pPr marL="0" indent="0" defTabSz="457200">
              <a:spcBef>
                <a:spcPts val="0"/>
              </a:spcBef>
              <a:buClrTx/>
              <a:buSzTx/>
              <a:buNone/>
              <a:defRPr sz="1600">
                <a:latin typeface="Courier New"/>
                <a:ea typeface="Courier New"/>
                <a:cs typeface="Courier New"/>
                <a:sym typeface="Courier New"/>
              </a:defRPr>
            </a:pPr>
            <a:r>
              <a:t>@endsection</a:t>
            </a:r>
          </a:p>
        </p:txBody>
      </p:sp>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2" name="CMS Role &amp; Permission"/>
          <p:cNvSpPr txBox="1"/>
          <p:nvPr>
            <p:ph type="title"/>
          </p:nvPr>
        </p:nvSpPr>
        <p:spPr>
          <a:xfrm>
            <a:off x="1270000" y="792774"/>
            <a:ext cx="21844000" cy="1557438"/>
          </a:xfrm>
          <a:prstGeom prst="rect">
            <a:avLst/>
          </a:prstGeom>
        </p:spPr>
        <p:txBody>
          <a:bodyPr/>
          <a:lstStyle/>
          <a:p>
            <a:pPr/>
            <a:r>
              <a:t>CMS Role &amp; Permission</a:t>
            </a:r>
          </a:p>
        </p:txBody>
      </p:sp>
      <p:sp>
        <p:nvSpPr>
          <p:cNvPr id="653" name="Step 9: resources/views/roles/index.blade.php"/>
          <p:cNvSpPr txBox="1"/>
          <p:nvPr>
            <p:ph type="body" idx="21"/>
          </p:nvPr>
        </p:nvSpPr>
        <p:spPr>
          <a:xfrm>
            <a:off x="1270000" y="2133322"/>
            <a:ext cx="21844000" cy="1016001"/>
          </a:xfrm>
          <a:prstGeom prst="rect">
            <a:avLst/>
          </a:prstGeom>
          <a:extLst>
            <a:ext uri="{C572A759-6A51-4108-AA02-DFA0A04FC94B}">
              <ma14:wrappingTextBoxFlag xmlns:ma14="http://schemas.microsoft.com/office/mac/drawingml/2011/main" val="1"/>
            </a:ext>
          </a:extLst>
        </p:spPr>
        <p:txBody>
          <a:bodyPr/>
          <a:lstStyle/>
          <a:p>
            <a:pPr/>
            <a:r>
              <a:t>Step 9: resources/views/roles/index.blade.php</a:t>
            </a:r>
          </a:p>
        </p:txBody>
      </p:sp>
      <p:sp>
        <p:nvSpPr>
          <p:cNvPr id="654" name="@extends('layouts.app')…"/>
          <p:cNvSpPr txBox="1"/>
          <p:nvPr>
            <p:ph type="body" idx="1"/>
          </p:nvPr>
        </p:nvSpPr>
        <p:spPr>
          <a:xfrm>
            <a:off x="1270000" y="3086100"/>
            <a:ext cx="19325678" cy="10312218"/>
          </a:xfrm>
          <a:prstGeom prst="rect">
            <a:avLst/>
          </a:prstGeom>
        </p:spPr>
        <p:txBody>
          <a:bodyPr/>
          <a:lstStyle/>
          <a:p>
            <a:pPr marL="0" indent="0" defTabSz="457200">
              <a:spcBef>
                <a:spcPts val="0"/>
              </a:spcBef>
              <a:buClrTx/>
              <a:buSzTx/>
              <a:buNone/>
              <a:defRPr sz="1300">
                <a:latin typeface="Courier New"/>
                <a:ea typeface="Courier New"/>
                <a:cs typeface="Courier New"/>
                <a:sym typeface="Courier New"/>
              </a:defRPr>
            </a:pPr>
            <a:r>
              <a:t>@extends('layouts.app')</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373737"/>
                </a:solidFill>
                <a:latin typeface="Menlo Regular"/>
                <a:ea typeface="Menlo Regular"/>
                <a:cs typeface="Menlo Regular"/>
                <a:sym typeface="Menlo Regular"/>
              </a:defRPr>
            </a:pPr>
          </a:p>
          <a:p>
            <a:pPr marL="0" indent="0" defTabSz="457200">
              <a:spcBef>
                <a:spcPts val="0"/>
              </a:spcBef>
              <a:buClrTx/>
              <a:buSzTx/>
              <a:buNone/>
              <a:defRPr sz="1300">
                <a:latin typeface="Courier New"/>
                <a:ea typeface="Courier New"/>
                <a:cs typeface="Courier New"/>
                <a:sym typeface="Courier New"/>
              </a:defRPr>
            </a:pPr>
            <a:r>
              <a:t>@section('content')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BDB76B"/>
                </a:solidFill>
                <a:latin typeface="Courier New"/>
                <a:ea typeface="Courier New"/>
                <a:cs typeface="Courier New"/>
                <a:sym typeface="Courier New"/>
              </a:defRPr>
            </a:pPr>
            <a:r>
              <a:rPr b="1">
                <a:solidFill>
                  <a:srgbClr val="F0E68C"/>
                </a:solidFill>
              </a:rPr>
              <a:t>&lt;div</a:t>
            </a:r>
            <a:r>
              <a:rPr>
                <a:solidFill>
                  <a:srgbClr val="FFFFFF"/>
                </a:solidFill>
              </a:rPr>
              <a:t> </a:t>
            </a:r>
            <a:r>
              <a:rPr b="1"/>
              <a:t>class</a:t>
            </a:r>
            <a:r>
              <a:rPr>
                <a:solidFill>
                  <a:srgbClr val="FFFFFF"/>
                </a:solidFill>
              </a:rPr>
              <a:t>=</a:t>
            </a:r>
            <a:r>
              <a:rPr>
                <a:solidFill>
                  <a:srgbClr val="FFA0A0"/>
                </a:solidFill>
              </a:rPr>
              <a:t>"row"</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"col-lg-12 margin-tb"</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"pull-left"</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&lt;h2&gt;</a:t>
            </a:r>
            <a:r>
              <a:t>Role Management</a:t>
            </a:r>
            <a:r>
              <a:rPr b="1">
                <a:solidFill>
                  <a:srgbClr val="F0E68C"/>
                </a:solidFill>
              </a:rPr>
              <a:t>&lt;/h2&gt;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"pull-right"</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@can('role-create')</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&lt;a</a:t>
            </a:r>
            <a:r>
              <a:rPr>
                <a:solidFill>
                  <a:srgbClr val="FFFFFF"/>
                </a:solidFill>
              </a:rPr>
              <a:t> </a:t>
            </a:r>
            <a:r>
              <a:rPr b="1">
                <a:solidFill>
                  <a:srgbClr val="BDB76B"/>
                </a:solidFill>
              </a:rPr>
              <a:t>class</a:t>
            </a:r>
            <a:r>
              <a:rPr>
                <a:solidFill>
                  <a:srgbClr val="FFFFFF"/>
                </a:solidFill>
              </a:rPr>
              <a:t>=</a:t>
            </a:r>
            <a:r>
              <a:t>"btn btn-success"</a:t>
            </a:r>
            <a:r>
              <a:rPr>
                <a:solidFill>
                  <a:srgbClr val="FFFFFF"/>
                </a:solidFill>
              </a:rPr>
              <a:t> </a:t>
            </a:r>
            <a:r>
              <a:rPr b="1">
                <a:solidFill>
                  <a:srgbClr val="BDB76B"/>
                </a:solidFill>
              </a:rPr>
              <a:t>href</a:t>
            </a:r>
            <a:r>
              <a:rPr>
                <a:solidFill>
                  <a:srgbClr val="FFFFFF"/>
                </a:solidFill>
              </a:rPr>
              <a:t>=</a:t>
            </a:r>
            <a:r>
              <a:t>"{{ route('roles.create') }}"</a:t>
            </a:r>
            <a:r>
              <a:rPr b="1">
                <a:solidFill>
                  <a:srgbClr val="F0E68C"/>
                </a:solidFill>
              </a:rPr>
              <a:t>&gt;</a:t>
            </a:r>
            <a:r>
              <a:rPr>
                <a:solidFill>
                  <a:srgbClr val="FFFFFF"/>
                </a:solidFill>
              </a:rPr>
              <a:t> Create New Role</a:t>
            </a:r>
            <a:r>
              <a:rPr b="1">
                <a:solidFill>
                  <a:srgbClr val="F0E68C"/>
                </a:solidFill>
              </a:rPr>
              <a:t>&lt;/a&gt;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@endcan</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b="1" sz="1300">
                <a:solidFill>
                  <a:srgbClr val="F0E68C"/>
                </a:solidFill>
                <a:latin typeface="Courier New"/>
                <a:ea typeface="Courier New"/>
                <a:cs typeface="Courier New"/>
                <a:sym typeface="Courier New"/>
              </a:defRPr>
            </a:pPr>
            <a:r>
              <a:rPr b="0">
                <a:solidFill>
                  <a:srgbClr val="FFFFFF"/>
                </a:solidFill>
              </a:rPr>
              <a:t>    </a:t>
            </a:r>
            <a:r>
              <a:t>&lt;/div&gt;</a:t>
            </a:r>
            <a:endParaRPr b="0">
              <a:solidFill>
                <a:srgbClr val="373737"/>
              </a:solidFill>
              <a:latin typeface="Menlo Regular"/>
              <a:ea typeface="Menlo Regular"/>
              <a:cs typeface="Menlo Regular"/>
              <a:sym typeface="Menlo Regular"/>
            </a:endParaRPr>
          </a:p>
          <a:p>
            <a:pPr marL="0" indent="0" defTabSz="457200">
              <a:spcBef>
                <a:spcPts val="0"/>
              </a:spcBef>
              <a:buClrTx/>
              <a:buSzTx/>
              <a:buNone/>
              <a:defRPr b="1" sz="1300">
                <a:solidFill>
                  <a:srgbClr val="F0E68C"/>
                </a:solidFill>
                <a:latin typeface="Courier New"/>
                <a:ea typeface="Courier New"/>
                <a:cs typeface="Courier New"/>
                <a:sym typeface="Courier New"/>
              </a:defRPr>
            </a:pPr>
            <a:r>
              <a:t>&lt;/div&gt;</a:t>
            </a:r>
            <a:endParaRPr b="0">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373737"/>
                </a:solidFill>
                <a:latin typeface="Menlo Regular"/>
                <a:ea typeface="Menlo Regular"/>
                <a:cs typeface="Menlo Regular"/>
                <a:sym typeface="Menlo Regular"/>
              </a:defRPr>
            </a:pPr>
          </a:p>
          <a:p>
            <a:pPr marL="0" indent="0" defTabSz="457200">
              <a:spcBef>
                <a:spcPts val="0"/>
              </a:spcBef>
              <a:buClrTx/>
              <a:buSzTx/>
              <a:buNone/>
              <a:defRPr sz="1300">
                <a:latin typeface="Courier New"/>
                <a:ea typeface="Courier New"/>
                <a:cs typeface="Courier New"/>
                <a:sym typeface="Courier New"/>
              </a:defRPr>
            </a:pPr>
            <a:r>
              <a:t>@if ($message = Session::get('success'))</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"alert alert-success"</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&lt;p&gt;</a:t>
            </a:r>
            <a:r>
              <a:t>{{ $message }}</a:t>
            </a:r>
            <a:r>
              <a:rPr b="1">
                <a:solidFill>
                  <a:srgbClr val="F0E68C"/>
                </a:solidFill>
              </a:rPr>
              <a:t>&lt;/p&gt;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b="1" sz="1300">
                <a:solidFill>
                  <a:srgbClr val="F0E68C"/>
                </a:solidFill>
                <a:latin typeface="Courier New"/>
                <a:ea typeface="Courier New"/>
                <a:cs typeface="Courier New"/>
                <a:sym typeface="Courier New"/>
              </a:defRPr>
            </a:pPr>
            <a:r>
              <a:rPr b="0">
                <a:solidFill>
                  <a:srgbClr val="FFFFFF"/>
                </a:solidFill>
              </a:rPr>
              <a:t>    </a:t>
            </a:r>
            <a:r>
              <a:t>&lt;/div&gt;</a:t>
            </a:r>
            <a:endParaRPr b="0">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@endif</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373737"/>
                </a:solidFill>
                <a:latin typeface="Menlo Regular"/>
                <a:ea typeface="Menlo Regular"/>
                <a:cs typeface="Menlo Regular"/>
                <a:sym typeface="Menlo Regular"/>
              </a:defRPr>
            </a:pPr>
          </a:p>
          <a:p>
            <a:pPr marL="0" indent="0" defTabSz="457200">
              <a:spcBef>
                <a:spcPts val="0"/>
              </a:spcBef>
              <a:buClrTx/>
              <a:buSzTx/>
              <a:buNone/>
              <a:defRPr sz="1300">
                <a:solidFill>
                  <a:srgbClr val="FFA0A0"/>
                </a:solidFill>
                <a:latin typeface="Courier New"/>
                <a:ea typeface="Courier New"/>
                <a:cs typeface="Courier New"/>
                <a:sym typeface="Courier New"/>
              </a:defRPr>
            </a:pPr>
            <a:r>
              <a:rPr b="1">
                <a:solidFill>
                  <a:srgbClr val="F0E68C"/>
                </a:solidFill>
              </a:rPr>
              <a:t>&lt;table</a:t>
            </a:r>
            <a:r>
              <a:rPr>
                <a:solidFill>
                  <a:srgbClr val="FFFFFF"/>
                </a:solidFill>
              </a:rPr>
              <a:t> </a:t>
            </a:r>
            <a:r>
              <a:rPr b="1">
                <a:solidFill>
                  <a:srgbClr val="BDB76B"/>
                </a:solidFill>
              </a:rPr>
              <a:t>class</a:t>
            </a:r>
            <a:r>
              <a:rPr>
                <a:solidFill>
                  <a:srgbClr val="FFFFFF"/>
                </a:solidFill>
              </a:rPr>
              <a:t>=</a:t>
            </a:r>
            <a:r>
              <a:t>"table table-bordered"</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b="1" sz="1300">
                <a:solidFill>
                  <a:srgbClr val="F0E68C"/>
                </a:solidFill>
                <a:latin typeface="Courier New"/>
                <a:ea typeface="Courier New"/>
                <a:cs typeface="Courier New"/>
                <a:sym typeface="Courier New"/>
              </a:defRPr>
            </a:pPr>
            <a:r>
              <a:rPr b="0">
                <a:solidFill>
                  <a:srgbClr val="FFFFFF"/>
                </a:solidFill>
              </a:rPr>
              <a:t>  </a:t>
            </a:r>
            <a:r>
              <a:t>&lt;tr&gt;</a:t>
            </a:r>
            <a:endParaRPr b="0">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&lt;th&gt;</a:t>
            </a:r>
            <a:r>
              <a:t>No</a:t>
            </a:r>
            <a:r>
              <a:rPr b="1">
                <a:solidFill>
                  <a:srgbClr val="F0E68C"/>
                </a:solidFill>
              </a:rPr>
              <a:t>&lt;/th&gt;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&lt;th&gt;</a:t>
            </a:r>
            <a:r>
              <a:t>Name</a:t>
            </a:r>
            <a:r>
              <a:rPr b="1">
                <a:solidFill>
                  <a:srgbClr val="F0E68C"/>
                </a:solidFill>
              </a:rPr>
              <a:t>&lt;/th&gt;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&lt;th</a:t>
            </a:r>
            <a:r>
              <a:rPr>
                <a:solidFill>
                  <a:srgbClr val="FFFFFF"/>
                </a:solidFill>
              </a:rPr>
              <a:t> </a:t>
            </a:r>
            <a:r>
              <a:rPr b="1">
                <a:solidFill>
                  <a:srgbClr val="BDB76B"/>
                </a:solidFill>
              </a:rPr>
              <a:t>width</a:t>
            </a:r>
            <a:r>
              <a:rPr>
                <a:solidFill>
                  <a:srgbClr val="FFFFFF"/>
                </a:solidFill>
              </a:rPr>
              <a:t>=</a:t>
            </a:r>
            <a:r>
              <a:t>"280px"</a:t>
            </a:r>
            <a:r>
              <a:rPr b="1">
                <a:solidFill>
                  <a:srgbClr val="F0E68C"/>
                </a:solidFill>
              </a:rPr>
              <a:t>&gt;</a:t>
            </a:r>
            <a:r>
              <a:rPr>
                <a:solidFill>
                  <a:srgbClr val="FFFFFF"/>
                </a:solidFill>
              </a:rPr>
              <a:t>Action</a:t>
            </a:r>
            <a:r>
              <a:rPr b="1">
                <a:solidFill>
                  <a:srgbClr val="F0E68C"/>
                </a:solidFill>
              </a:rPr>
              <a:t>&lt;/th&gt;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b="1" sz="1300">
                <a:solidFill>
                  <a:srgbClr val="F0E68C"/>
                </a:solidFill>
                <a:latin typeface="Courier New"/>
                <a:ea typeface="Courier New"/>
                <a:cs typeface="Courier New"/>
                <a:sym typeface="Courier New"/>
              </a:defRPr>
            </a:pPr>
            <a:r>
              <a:rPr b="0">
                <a:solidFill>
                  <a:srgbClr val="FFFFFF"/>
                </a:solidFill>
              </a:rPr>
              <a:t>  </a:t>
            </a:r>
            <a:r>
              <a:t>&lt;/tr&gt;</a:t>
            </a:r>
            <a:endParaRPr b="0">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@foreach ($roles as $key =&gt; $role)</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&lt;tr&gt;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&lt;td&gt;</a:t>
            </a:r>
            <a:r>
              <a:t>{{ ++$i }}</a:t>
            </a:r>
            <a:r>
              <a:rPr b="1">
                <a:solidFill>
                  <a:srgbClr val="F0E68C"/>
                </a:solidFill>
              </a:rPr>
              <a:t>&lt;/td&gt;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&lt;td&gt;</a:t>
            </a:r>
            <a:r>
              <a:t>{{ $role-&gt;name }}</a:t>
            </a:r>
            <a:r>
              <a:rPr b="1">
                <a:solidFill>
                  <a:srgbClr val="F0E68C"/>
                </a:solidFill>
              </a:rPr>
              <a:t>&lt;/td&gt;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&lt;td&gt;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&lt;a</a:t>
            </a:r>
            <a:r>
              <a:rPr>
                <a:solidFill>
                  <a:srgbClr val="FFFFFF"/>
                </a:solidFill>
              </a:rPr>
              <a:t> </a:t>
            </a:r>
            <a:r>
              <a:rPr b="1">
                <a:solidFill>
                  <a:srgbClr val="BDB76B"/>
                </a:solidFill>
              </a:rPr>
              <a:t>class</a:t>
            </a:r>
            <a:r>
              <a:rPr>
                <a:solidFill>
                  <a:srgbClr val="FFFFFF"/>
                </a:solidFill>
              </a:rPr>
              <a:t>=</a:t>
            </a:r>
            <a:r>
              <a:t>"btn btn-info"</a:t>
            </a:r>
            <a:r>
              <a:rPr>
                <a:solidFill>
                  <a:srgbClr val="FFFFFF"/>
                </a:solidFill>
              </a:rPr>
              <a:t> </a:t>
            </a:r>
            <a:r>
              <a:rPr b="1">
                <a:solidFill>
                  <a:srgbClr val="BDB76B"/>
                </a:solidFill>
              </a:rPr>
              <a:t>href</a:t>
            </a:r>
            <a:r>
              <a:rPr>
                <a:solidFill>
                  <a:srgbClr val="FFFFFF"/>
                </a:solidFill>
              </a:rPr>
              <a:t>=</a:t>
            </a:r>
            <a:r>
              <a:t>"{{ route('roles.show',$role-&gt;</a:t>
            </a:r>
            <a:r>
              <a:rPr>
                <a:solidFill>
                  <a:srgbClr val="FFFFFF"/>
                </a:solidFill>
              </a:rPr>
              <a:t>id) }}"&gt;Show</a:t>
            </a:r>
            <a:r>
              <a:rPr b="1">
                <a:solidFill>
                  <a:srgbClr val="F0E68C"/>
                </a:solidFill>
              </a:rPr>
              <a:t>&lt;/a&gt;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@can('role-edit')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&lt;a</a:t>
            </a:r>
            <a:r>
              <a:rPr>
                <a:solidFill>
                  <a:srgbClr val="FFFFFF"/>
                </a:solidFill>
              </a:rPr>
              <a:t> </a:t>
            </a:r>
            <a:r>
              <a:rPr b="1">
                <a:solidFill>
                  <a:srgbClr val="BDB76B"/>
                </a:solidFill>
              </a:rPr>
              <a:t>class</a:t>
            </a:r>
            <a:r>
              <a:rPr>
                <a:solidFill>
                  <a:srgbClr val="FFFFFF"/>
                </a:solidFill>
              </a:rPr>
              <a:t>=</a:t>
            </a:r>
            <a:r>
              <a:t>"btn btn-primary"</a:t>
            </a:r>
            <a:r>
              <a:rPr>
                <a:solidFill>
                  <a:srgbClr val="FFFFFF"/>
                </a:solidFill>
              </a:rPr>
              <a:t> </a:t>
            </a:r>
            <a:r>
              <a:rPr b="1">
                <a:solidFill>
                  <a:srgbClr val="BDB76B"/>
                </a:solidFill>
              </a:rPr>
              <a:t>href</a:t>
            </a:r>
            <a:r>
              <a:rPr>
                <a:solidFill>
                  <a:srgbClr val="FFFFFF"/>
                </a:solidFill>
              </a:rPr>
              <a:t>=</a:t>
            </a:r>
            <a:r>
              <a:t>"{{ route('roles.edit',$role-&gt;</a:t>
            </a:r>
            <a:r>
              <a:rPr>
                <a:solidFill>
                  <a:srgbClr val="FFFFFF"/>
                </a:solidFill>
              </a:rPr>
              <a:t>id) }}"&gt;Edit</a:t>
            </a:r>
            <a:r>
              <a:rPr b="1">
                <a:solidFill>
                  <a:srgbClr val="F0E68C"/>
                </a:solidFill>
              </a:rPr>
              <a:t>&lt;/a&gt;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@endcan</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@can('role-delete')</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 Form::open(['method' =&gt; 'DELETE','route' =&gt; ['roles.destroy', $role-&gt;id],'style'=&gt;'display:inline']) !!}</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 Form::submit('Delete', ['class' =&gt; 'btn btn-danger']) !!}</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 Form::close() !!}</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@endcan</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&lt;/td&gt;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b="1" sz="1300">
                <a:solidFill>
                  <a:srgbClr val="F0E68C"/>
                </a:solidFill>
                <a:latin typeface="Courier New"/>
                <a:ea typeface="Courier New"/>
                <a:cs typeface="Courier New"/>
                <a:sym typeface="Courier New"/>
              </a:defRPr>
            </a:pPr>
            <a:r>
              <a:rPr b="0">
                <a:solidFill>
                  <a:srgbClr val="FFFFFF"/>
                </a:solidFill>
              </a:rPr>
              <a:t>    </a:t>
            </a:r>
            <a:r>
              <a:t>&lt;/tr&gt;</a:t>
            </a:r>
            <a:endParaRPr b="0">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@endforeach</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b="1" sz="1300">
                <a:solidFill>
                  <a:srgbClr val="F0E68C"/>
                </a:solidFill>
                <a:latin typeface="Courier New"/>
                <a:ea typeface="Courier New"/>
                <a:cs typeface="Courier New"/>
                <a:sym typeface="Courier New"/>
              </a:defRPr>
            </a:pPr>
            <a:r>
              <a:t>&lt;/table&gt;</a:t>
            </a:r>
            <a:endParaRPr b="0">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373737"/>
                </a:solidFill>
                <a:latin typeface="Menlo Regular"/>
                <a:ea typeface="Menlo Regular"/>
                <a:cs typeface="Menlo Regular"/>
                <a:sym typeface="Menlo Regular"/>
              </a:defRPr>
            </a:pPr>
          </a:p>
          <a:p>
            <a:pPr marL="0" indent="0" defTabSz="457200">
              <a:spcBef>
                <a:spcPts val="0"/>
              </a:spcBef>
              <a:buClrTx/>
              <a:buSzTx/>
              <a:buNone/>
              <a:defRPr sz="1300">
                <a:latin typeface="Courier New"/>
                <a:ea typeface="Courier New"/>
                <a:cs typeface="Courier New"/>
                <a:sym typeface="Courier New"/>
              </a:defRPr>
            </a:pPr>
            <a:r>
              <a:t>{!! $roles-&gt;render() !!}</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373737"/>
                </a:solidFill>
                <a:latin typeface="Menlo Regular"/>
                <a:ea typeface="Menlo Regular"/>
                <a:cs typeface="Menlo Regular"/>
                <a:sym typeface="Menlo Regular"/>
              </a:defRPr>
            </a:pPr>
          </a:p>
          <a:p>
            <a:pPr marL="0" indent="0" defTabSz="457200">
              <a:spcBef>
                <a:spcPts val="0"/>
              </a:spcBef>
              <a:buClrTx/>
              <a:buSzTx/>
              <a:buNone/>
              <a:defRPr sz="1300">
                <a:latin typeface="Courier New"/>
                <a:ea typeface="Courier New"/>
                <a:cs typeface="Courier New"/>
                <a:sym typeface="Courier New"/>
              </a:defRPr>
            </a:pPr>
            <a:r>
              <a:t>@endsection</a:t>
            </a:r>
          </a:p>
        </p:txBody>
      </p:sp>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6" name="CMS Role &amp; Permission"/>
          <p:cNvSpPr txBox="1"/>
          <p:nvPr>
            <p:ph type="title"/>
          </p:nvPr>
        </p:nvSpPr>
        <p:spPr>
          <a:xfrm>
            <a:off x="1270000" y="792774"/>
            <a:ext cx="21844000" cy="1557438"/>
          </a:xfrm>
          <a:prstGeom prst="rect">
            <a:avLst/>
          </a:prstGeom>
        </p:spPr>
        <p:txBody>
          <a:bodyPr/>
          <a:lstStyle/>
          <a:p>
            <a:pPr/>
            <a:r>
              <a:t>CMS Role &amp; Permission</a:t>
            </a:r>
          </a:p>
        </p:txBody>
      </p:sp>
      <p:sp>
        <p:nvSpPr>
          <p:cNvPr id="657" name="Step 9: resources/views/roles/create.blade.php"/>
          <p:cNvSpPr txBox="1"/>
          <p:nvPr>
            <p:ph type="body" idx="21"/>
          </p:nvPr>
        </p:nvSpPr>
        <p:spPr>
          <a:xfrm>
            <a:off x="1270000" y="2133322"/>
            <a:ext cx="21844000" cy="1016001"/>
          </a:xfrm>
          <a:prstGeom prst="rect">
            <a:avLst/>
          </a:prstGeom>
          <a:extLst>
            <a:ext uri="{C572A759-6A51-4108-AA02-DFA0A04FC94B}">
              <ma14:wrappingTextBoxFlag xmlns:ma14="http://schemas.microsoft.com/office/mac/drawingml/2011/main" val="1"/>
            </a:ext>
          </a:extLst>
        </p:spPr>
        <p:txBody>
          <a:bodyPr/>
          <a:lstStyle/>
          <a:p>
            <a:pPr/>
            <a:r>
              <a:t>Step 9: resources/views/roles/create.blade.php</a:t>
            </a:r>
          </a:p>
        </p:txBody>
      </p:sp>
      <p:sp>
        <p:nvSpPr>
          <p:cNvPr id="658" name="@extends('layouts.app')…"/>
          <p:cNvSpPr txBox="1"/>
          <p:nvPr>
            <p:ph type="body" idx="1"/>
          </p:nvPr>
        </p:nvSpPr>
        <p:spPr>
          <a:xfrm>
            <a:off x="1270000" y="3086100"/>
            <a:ext cx="19325678" cy="10312218"/>
          </a:xfrm>
          <a:prstGeom prst="rect">
            <a:avLst/>
          </a:prstGeom>
        </p:spPr>
        <p:txBody>
          <a:bodyPr/>
          <a:lstStyle/>
          <a:p>
            <a:pPr marL="0" indent="0" defTabSz="457200">
              <a:spcBef>
                <a:spcPts val="0"/>
              </a:spcBef>
              <a:buClrTx/>
              <a:buSzTx/>
              <a:buNone/>
              <a:defRPr sz="1300">
                <a:latin typeface="Courier New"/>
                <a:ea typeface="Courier New"/>
                <a:cs typeface="Courier New"/>
                <a:sym typeface="Courier New"/>
              </a:defRPr>
            </a:pPr>
            <a:r>
              <a:t>@extends('layouts.app')</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373737"/>
                </a:solidFill>
                <a:latin typeface="Menlo Regular"/>
                <a:ea typeface="Menlo Regular"/>
                <a:cs typeface="Menlo Regular"/>
                <a:sym typeface="Menlo Regular"/>
              </a:defRPr>
            </a:pPr>
          </a:p>
          <a:p>
            <a:pPr marL="0" indent="0" defTabSz="457200">
              <a:spcBef>
                <a:spcPts val="0"/>
              </a:spcBef>
              <a:buClrTx/>
              <a:buSzTx/>
              <a:buNone/>
              <a:defRPr sz="1300">
                <a:latin typeface="Courier New"/>
                <a:ea typeface="Courier New"/>
                <a:cs typeface="Courier New"/>
                <a:sym typeface="Courier New"/>
              </a:defRPr>
            </a:pPr>
            <a:r>
              <a:t>@section('content')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BDB76B"/>
                </a:solidFill>
                <a:latin typeface="Courier New"/>
                <a:ea typeface="Courier New"/>
                <a:cs typeface="Courier New"/>
                <a:sym typeface="Courier New"/>
              </a:defRPr>
            </a:pPr>
            <a:r>
              <a:rPr b="1">
                <a:solidFill>
                  <a:srgbClr val="F0E68C"/>
                </a:solidFill>
              </a:rPr>
              <a:t>&lt;div</a:t>
            </a:r>
            <a:r>
              <a:rPr>
                <a:solidFill>
                  <a:srgbClr val="FFFFFF"/>
                </a:solidFill>
              </a:rPr>
              <a:t> </a:t>
            </a:r>
            <a:r>
              <a:rPr b="1"/>
              <a:t>class</a:t>
            </a:r>
            <a:r>
              <a:rPr>
                <a:solidFill>
                  <a:srgbClr val="FFFFFF"/>
                </a:solidFill>
              </a:rPr>
              <a:t>=</a:t>
            </a:r>
            <a:r>
              <a:rPr>
                <a:solidFill>
                  <a:srgbClr val="FFA0A0"/>
                </a:solidFill>
              </a:rPr>
              <a:t>"row"</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"col-lg-12 margin-tb"</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"pull-left"</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&lt;h2&gt;</a:t>
            </a:r>
            <a:r>
              <a:t>Create New Role</a:t>
            </a:r>
            <a:r>
              <a:rPr b="1">
                <a:solidFill>
                  <a:srgbClr val="F0E68C"/>
                </a:solidFill>
              </a:rPr>
              <a:t>&lt;/h2&gt;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"pull-right"</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&lt;a</a:t>
            </a:r>
            <a:r>
              <a:rPr>
                <a:solidFill>
                  <a:srgbClr val="FFFFFF"/>
                </a:solidFill>
              </a:rPr>
              <a:t> </a:t>
            </a:r>
            <a:r>
              <a:rPr b="1">
                <a:solidFill>
                  <a:srgbClr val="BDB76B"/>
                </a:solidFill>
              </a:rPr>
              <a:t>class</a:t>
            </a:r>
            <a:r>
              <a:rPr>
                <a:solidFill>
                  <a:srgbClr val="FFFFFF"/>
                </a:solidFill>
              </a:rPr>
              <a:t>=</a:t>
            </a:r>
            <a:r>
              <a:t>"btn btn-primary"</a:t>
            </a:r>
            <a:r>
              <a:rPr>
                <a:solidFill>
                  <a:srgbClr val="FFFFFF"/>
                </a:solidFill>
              </a:rPr>
              <a:t> </a:t>
            </a:r>
            <a:r>
              <a:rPr b="1">
                <a:solidFill>
                  <a:srgbClr val="BDB76B"/>
                </a:solidFill>
              </a:rPr>
              <a:t>href</a:t>
            </a:r>
            <a:r>
              <a:rPr>
                <a:solidFill>
                  <a:srgbClr val="FFFFFF"/>
                </a:solidFill>
              </a:rPr>
              <a:t>=</a:t>
            </a:r>
            <a:r>
              <a:t>"{{ route('roles.index') }}"</a:t>
            </a:r>
            <a:r>
              <a:rPr b="1">
                <a:solidFill>
                  <a:srgbClr val="F0E68C"/>
                </a:solidFill>
              </a:rPr>
              <a:t>&gt;</a:t>
            </a:r>
            <a:r>
              <a:rPr>
                <a:solidFill>
                  <a:srgbClr val="FFFFFF"/>
                </a:solidFill>
              </a:rPr>
              <a:t> Back</a:t>
            </a:r>
            <a:r>
              <a:rPr b="1">
                <a:solidFill>
                  <a:srgbClr val="F0E68C"/>
                </a:solidFill>
              </a:rPr>
              <a:t>&lt;/a&gt;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b="1" sz="1300">
                <a:solidFill>
                  <a:srgbClr val="F0E68C"/>
                </a:solidFill>
                <a:latin typeface="Courier New"/>
                <a:ea typeface="Courier New"/>
                <a:cs typeface="Courier New"/>
                <a:sym typeface="Courier New"/>
              </a:defRPr>
            </a:pPr>
            <a:r>
              <a:rPr b="0">
                <a:solidFill>
                  <a:srgbClr val="FFFFFF"/>
                </a:solidFill>
              </a:rPr>
              <a:t>    </a:t>
            </a:r>
            <a:r>
              <a:t>&lt;/div&gt;</a:t>
            </a:r>
            <a:endParaRPr b="0">
              <a:solidFill>
                <a:srgbClr val="373737"/>
              </a:solidFill>
              <a:latin typeface="Menlo Regular"/>
              <a:ea typeface="Menlo Regular"/>
              <a:cs typeface="Menlo Regular"/>
              <a:sym typeface="Menlo Regular"/>
            </a:endParaRPr>
          </a:p>
          <a:p>
            <a:pPr marL="0" indent="0" defTabSz="457200">
              <a:spcBef>
                <a:spcPts val="0"/>
              </a:spcBef>
              <a:buClrTx/>
              <a:buSzTx/>
              <a:buNone/>
              <a:defRPr b="1" sz="1300">
                <a:solidFill>
                  <a:srgbClr val="F0E68C"/>
                </a:solidFill>
                <a:latin typeface="Courier New"/>
                <a:ea typeface="Courier New"/>
                <a:cs typeface="Courier New"/>
                <a:sym typeface="Courier New"/>
              </a:defRPr>
            </a:pPr>
            <a:r>
              <a:t>&lt;/div&gt;</a:t>
            </a:r>
            <a:endParaRPr b="0">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373737"/>
                </a:solidFill>
                <a:latin typeface="Menlo Regular"/>
                <a:ea typeface="Menlo Regular"/>
                <a:cs typeface="Menlo Regular"/>
                <a:sym typeface="Menlo Regular"/>
              </a:defRPr>
            </a:pPr>
          </a:p>
          <a:p>
            <a:pPr marL="0" indent="0" defTabSz="457200">
              <a:spcBef>
                <a:spcPts val="0"/>
              </a:spcBef>
              <a:buClrTx/>
              <a:buSzTx/>
              <a:buNone/>
              <a:defRPr sz="1300">
                <a:latin typeface="Courier New"/>
                <a:ea typeface="Courier New"/>
                <a:cs typeface="Courier New"/>
                <a:sym typeface="Courier New"/>
              </a:defRPr>
            </a:pPr>
            <a:r>
              <a:t>@if (count($errors) &gt; 0)</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"alert alert-danger"</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&lt;strong&gt;</a:t>
            </a:r>
            <a:r>
              <a:t>Whoops!</a:t>
            </a:r>
            <a:r>
              <a:rPr b="1">
                <a:solidFill>
                  <a:srgbClr val="F0E68C"/>
                </a:solidFill>
              </a:rPr>
              <a:t>&lt;/strong&gt;</a:t>
            </a:r>
            <a:r>
              <a:t> There were some problems with your input.</a:t>
            </a:r>
            <a:r>
              <a:rPr b="1">
                <a:solidFill>
                  <a:srgbClr val="F0E68C"/>
                </a:solidFill>
              </a:rPr>
              <a:t>&lt;br&gt;&lt;br&gt;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&lt;ul&gt;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@foreach ($errors-&gt;all() as $error)</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&lt;li&gt;</a:t>
            </a:r>
            <a:r>
              <a:t>{{ $error }}</a:t>
            </a:r>
            <a:r>
              <a:rPr b="1">
                <a:solidFill>
                  <a:srgbClr val="F0E68C"/>
                </a:solidFill>
              </a:rPr>
              <a:t>&lt;/li&gt;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@endforeach</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&lt;/ul&gt;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b="1" sz="1300">
                <a:solidFill>
                  <a:srgbClr val="F0E68C"/>
                </a:solidFill>
                <a:latin typeface="Courier New"/>
                <a:ea typeface="Courier New"/>
                <a:cs typeface="Courier New"/>
                <a:sym typeface="Courier New"/>
              </a:defRPr>
            </a:pPr>
            <a:r>
              <a:rPr b="0">
                <a:solidFill>
                  <a:srgbClr val="FFFFFF"/>
                </a:solidFill>
              </a:rPr>
              <a:t>    </a:t>
            </a:r>
            <a:r>
              <a:t>&lt;/div&gt;</a:t>
            </a:r>
            <a:endParaRPr b="0">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@endif</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373737"/>
                </a:solidFill>
                <a:latin typeface="Menlo Regular"/>
                <a:ea typeface="Menlo Regular"/>
                <a:cs typeface="Menlo Regular"/>
                <a:sym typeface="Menlo Regular"/>
              </a:defRPr>
            </a:pPr>
          </a:p>
          <a:p>
            <a:pPr marL="0" indent="0" defTabSz="457200">
              <a:spcBef>
                <a:spcPts val="0"/>
              </a:spcBef>
              <a:buClrTx/>
              <a:buSzTx/>
              <a:buNone/>
              <a:defRPr sz="1300">
                <a:latin typeface="Courier New"/>
                <a:ea typeface="Courier New"/>
                <a:cs typeface="Courier New"/>
                <a:sym typeface="Courier New"/>
              </a:defRPr>
            </a:pPr>
            <a:r>
              <a:t>{!! Form::open(array('route' =&gt; 'roles.store','method'=&gt;'POST')) !!}</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BDB76B"/>
                </a:solidFill>
                <a:latin typeface="Courier New"/>
                <a:ea typeface="Courier New"/>
                <a:cs typeface="Courier New"/>
                <a:sym typeface="Courier New"/>
              </a:defRPr>
            </a:pPr>
            <a:r>
              <a:rPr b="1">
                <a:solidFill>
                  <a:srgbClr val="F0E68C"/>
                </a:solidFill>
              </a:rPr>
              <a:t>&lt;div</a:t>
            </a:r>
            <a:r>
              <a:rPr>
                <a:solidFill>
                  <a:srgbClr val="FFFFFF"/>
                </a:solidFill>
              </a:rPr>
              <a:t> </a:t>
            </a:r>
            <a:r>
              <a:rPr b="1"/>
              <a:t>class</a:t>
            </a:r>
            <a:r>
              <a:rPr>
                <a:solidFill>
                  <a:srgbClr val="FFFFFF"/>
                </a:solidFill>
              </a:rPr>
              <a:t>=</a:t>
            </a:r>
            <a:r>
              <a:rPr>
                <a:solidFill>
                  <a:srgbClr val="FFA0A0"/>
                </a:solidFill>
              </a:rPr>
              <a:t>"row"</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"col-xs-12 col-sm-12 col-md-12"</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"form-group"</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&lt;strong&gt;</a:t>
            </a:r>
            <a:r>
              <a:t>Name:</a:t>
            </a:r>
            <a:r>
              <a:rPr b="1">
                <a:solidFill>
                  <a:srgbClr val="F0E68C"/>
                </a:solidFill>
              </a:rPr>
              <a:t>&lt;/strong&gt;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 Form::text('name', null, array('placeholder' =&gt; 'Name','class' =&gt; 'form-control')) !!}</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b="1" sz="1300">
                <a:solidFill>
                  <a:srgbClr val="F0E68C"/>
                </a:solidFill>
                <a:latin typeface="Courier New"/>
                <a:ea typeface="Courier New"/>
                <a:cs typeface="Courier New"/>
                <a:sym typeface="Courier New"/>
              </a:defRPr>
            </a:pPr>
            <a:r>
              <a:rPr b="0">
                <a:solidFill>
                  <a:srgbClr val="FFFFFF"/>
                </a:solidFill>
              </a:rPr>
              <a:t>    </a:t>
            </a:r>
            <a:r>
              <a:t>&lt;/div&gt;</a:t>
            </a:r>
            <a:endParaRPr b="0">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"col-xs-12 col-sm-12 col-md-12"</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"form-group"</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&lt;strong&gt;</a:t>
            </a:r>
            <a:r>
              <a:t>Permission:</a:t>
            </a:r>
            <a:r>
              <a:rPr b="1">
                <a:solidFill>
                  <a:srgbClr val="F0E68C"/>
                </a:solidFill>
              </a:rPr>
              <a:t>&lt;/strong&gt;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&lt;br/&gt;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@foreach($permission as $value)</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&lt;label&gt;</a:t>
            </a:r>
            <a:r>
              <a:t>{{ Form::checkbox('permission[]', $value-&gt;id, false, array('class' =&gt; 'name')) }}</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 $value-&gt;name }}</a:t>
            </a:r>
            <a:r>
              <a:rPr b="1">
                <a:solidFill>
                  <a:srgbClr val="F0E68C"/>
                </a:solidFill>
              </a:rPr>
              <a:t>&lt;/label&gt;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&lt;br/&gt;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@endforeach</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b="1" sz="1300">
                <a:solidFill>
                  <a:srgbClr val="F0E68C"/>
                </a:solidFill>
                <a:latin typeface="Courier New"/>
                <a:ea typeface="Courier New"/>
                <a:cs typeface="Courier New"/>
                <a:sym typeface="Courier New"/>
              </a:defRPr>
            </a:pPr>
            <a:r>
              <a:rPr b="0">
                <a:solidFill>
                  <a:srgbClr val="FFFFFF"/>
                </a:solidFill>
              </a:rPr>
              <a:t>    </a:t>
            </a:r>
            <a:r>
              <a:t>&lt;/div&gt;</a:t>
            </a:r>
            <a:endParaRPr b="0">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"col-xs-12 col-sm-12 col-md-12 text-center"</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&lt;button</a:t>
            </a:r>
            <a:r>
              <a:rPr>
                <a:solidFill>
                  <a:srgbClr val="FFFFFF"/>
                </a:solidFill>
              </a:rPr>
              <a:t> </a:t>
            </a:r>
            <a:r>
              <a:rPr b="1">
                <a:solidFill>
                  <a:srgbClr val="BDB76B"/>
                </a:solidFill>
              </a:rPr>
              <a:t>type</a:t>
            </a:r>
            <a:r>
              <a:rPr>
                <a:solidFill>
                  <a:srgbClr val="FFFFFF"/>
                </a:solidFill>
              </a:rPr>
              <a:t>=</a:t>
            </a:r>
            <a:r>
              <a:t>"submit"</a:t>
            </a:r>
            <a:r>
              <a:rPr>
                <a:solidFill>
                  <a:srgbClr val="FFFFFF"/>
                </a:solidFill>
              </a:rPr>
              <a:t> </a:t>
            </a:r>
            <a:r>
              <a:rPr b="1">
                <a:solidFill>
                  <a:srgbClr val="BDB76B"/>
                </a:solidFill>
              </a:rPr>
              <a:t>class</a:t>
            </a:r>
            <a:r>
              <a:rPr>
                <a:solidFill>
                  <a:srgbClr val="FFFFFF"/>
                </a:solidFill>
              </a:rPr>
              <a:t>=</a:t>
            </a:r>
            <a:r>
              <a:t>"btn btn-primary"</a:t>
            </a:r>
            <a:r>
              <a:rPr b="1">
                <a:solidFill>
                  <a:srgbClr val="F0E68C"/>
                </a:solidFill>
              </a:rPr>
              <a:t>&gt;</a:t>
            </a:r>
            <a:r>
              <a:rPr>
                <a:solidFill>
                  <a:srgbClr val="FFFFFF"/>
                </a:solidFill>
              </a:rPr>
              <a:t>Submit</a:t>
            </a:r>
            <a:r>
              <a:rPr b="1">
                <a:solidFill>
                  <a:srgbClr val="F0E68C"/>
                </a:solidFill>
              </a:rPr>
              <a:t>&lt;/button&gt;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b="1" sz="1300">
                <a:solidFill>
                  <a:srgbClr val="F0E68C"/>
                </a:solidFill>
                <a:latin typeface="Courier New"/>
                <a:ea typeface="Courier New"/>
                <a:cs typeface="Courier New"/>
                <a:sym typeface="Courier New"/>
              </a:defRPr>
            </a:pPr>
            <a:r>
              <a:rPr b="0">
                <a:solidFill>
                  <a:srgbClr val="FFFFFF"/>
                </a:solidFill>
              </a:rPr>
              <a:t>    </a:t>
            </a:r>
            <a:r>
              <a:t>&lt;/div&gt;</a:t>
            </a:r>
            <a:endParaRPr b="0">
              <a:solidFill>
                <a:srgbClr val="373737"/>
              </a:solidFill>
              <a:latin typeface="Menlo Regular"/>
              <a:ea typeface="Menlo Regular"/>
              <a:cs typeface="Menlo Regular"/>
              <a:sym typeface="Menlo Regular"/>
            </a:endParaRPr>
          </a:p>
          <a:p>
            <a:pPr marL="0" indent="0" defTabSz="457200">
              <a:spcBef>
                <a:spcPts val="0"/>
              </a:spcBef>
              <a:buClrTx/>
              <a:buSzTx/>
              <a:buNone/>
              <a:defRPr b="1" sz="1300">
                <a:solidFill>
                  <a:srgbClr val="F0E68C"/>
                </a:solidFill>
                <a:latin typeface="Courier New"/>
                <a:ea typeface="Courier New"/>
                <a:cs typeface="Courier New"/>
                <a:sym typeface="Courier New"/>
              </a:defRPr>
            </a:pPr>
            <a:r>
              <a:t>&lt;/div&gt;</a:t>
            </a:r>
            <a:endParaRPr b="0">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Form::close() !!}</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373737"/>
                </a:solidFill>
                <a:latin typeface="Menlo Regular"/>
                <a:ea typeface="Menlo Regular"/>
                <a:cs typeface="Menlo Regular"/>
                <a:sym typeface="Menlo Regular"/>
              </a:defRPr>
            </a:pPr>
          </a:p>
          <a:p>
            <a:pPr marL="0" indent="0" defTabSz="457200">
              <a:spcBef>
                <a:spcPts val="0"/>
              </a:spcBef>
              <a:buClrTx/>
              <a:buSzTx/>
              <a:buNone/>
              <a:defRPr sz="1300">
                <a:latin typeface="Courier New"/>
                <a:ea typeface="Courier New"/>
                <a:cs typeface="Courier New"/>
                <a:sym typeface="Courier New"/>
              </a:defRPr>
            </a:pPr>
            <a:r>
              <a:t>@endsection</a:t>
            </a:r>
          </a:p>
        </p:txBody>
      </p:sp>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0" name="CMS Role &amp; Permission"/>
          <p:cNvSpPr txBox="1"/>
          <p:nvPr>
            <p:ph type="title"/>
          </p:nvPr>
        </p:nvSpPr>
        <p:spPr>
          <a:xfrm>
            <a:off x="1270000" y="792774"/>
            <a:ext cx="21844000" cy="1557438"/>
          </a:xfrm>
          <a:prstGeom prst="rect">
            <a:avLst/>
          </a:prstGeom>
        </p:spPr>
        <p:txBody>
          <a:bodyPr/>
          <a:lstStyle/>
          <a:p>
            <a:pPr/>
            <a:r>
              <a:t>CMS Role &amp; Permission</a:t>
            </a:r>
          </a:p>
        </p:txBody>
      </p:sp>
      <p:sp>
        <p:nvSpPr>
          <p:cNvPr id="661" name="Step 9: resources/views/roles/edit.blade.php"/>
          <p:cNvSpPr txBox="1"/>
          <p:nvPr>
            <p:ph type="body" idx="21"/>
          </p:nvPr>
        </p:nvSpPr>
        <p:spPr>
          <a:xfrm>
            <a:off x="1270000" y="2133322"/>
            <a:ext cx="21844000" cy="1016001"/>
          </a:xfrm>
          <a:prstGeom prst="rect">
            <a:avLst/>
          </a:prstGeom>
          <a:extLst>
            <a:ext uri="{C572A759-6A51-4108-AA02-DFA0A04FC94B}">
              <ma14:wrappingTextBoxFlag xmlns:ma14="http://schemas.microsoft.com/office/mac/drawingml/2011/main" val="1"/>
            </a:ext>
          </a:extLst>
        </p:spPr>
        <p:txBody>
          <a:bodyPr/>
          <a:lstStyle/>
          <a:p>
            <a:pPr/>
            <a:r>
              <a:t>Step 9: resources/views/roles/edit.blade.php</a:t>
            </a:r>
          </a:p>
        </p:txBody>
      </p:sp>
      <p:sp>
        <p:nvSpPr>
          <p:cNvPr id="662" name="@extends('layouts.app')…"/>
          <p:cNvSpPr txBox="1"/>
          <p:nvPr>
            <p:ph type="body" idx="1"/>
          </p:nvPr>
        </p:nvSpPr>
        <p:spPr>
          <a:xfrm>
            <a:off x="1270000" y="3086100"/>
            <a:ext cx="19325678" cy="10312218"/>
          </a:xfrm>
          <a:prstGeom prst="rect">
            <a:avLst/>
          </a:prstGeom>
        </p:spPr>
        <p:txBody>
          <a:bodyPr/>
          <a:lstStyle/>
          <a:p>
            <a:pPr marL="0" indent="0" defTabSz="457200">
              <a:spcBef>
                <a:spcPts val="0"/>
              </a:spcBef>
              <a:buClrTx/>
              <a:buSzTx/>
              <a:buNone/>
              <a:defRPr sz="1300">
                <a:latin typeface="Courier New"/>
                <a:ea typeface="Courier New"/>
                <a:cs typeface="Courier New"/>
                <a:sym typeface="Courier New"/>
              </a:defRPr>
            </a:pPr>
            <a:r>
              <a:t>@extends('layouts.app')</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373737"/>
                </a:solidFill>
                <a:latin typeface="Menlo Regular"/>
                <a:ea typeface="Menlo Regular"/>
                <a:cs typeface="Menlo Regular"/>
                <a:sym typeface="Menlo Regular"/>
              </a:defRPr>
            </a:pPr>
          </a:p>
          <a:p>
            <a:pPr marL="0" indent="0" defTabSz="457200">
              <a:spcBef>
                <a:spcPts val="0"/>
              </a:spcBef>
              <a:buClrTx/>
              <a:buSzTx/>
              <a:buNone/>
              <a:defRPr sz="1300">
                <a:latin typeface="Courier New"/>
                <a:ea typeface="Courier New"/>
                <a:cs typeface="Courier New"/>
                <a:sym typeface="Courier New"/>
              </a:defRPr>
            </a:pPr>
            <a:r>
              <a:t>@section('content')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BDB76B"/>
                </a:solidFill>
                <a:latin typeface="Courier New"/>
                <a:ea typeface="Courier New"/>
                <a:cs typeface="Courier New"/>
                <a:sym typeface="Courier New"/>
              </a:defRPr>
            </a:pPr>
            <a:r>
              <a:rPr b="1">
                <a:solidFill>
                  <a:srgbClr val="F0E68C"/>
                </a:solidFill>
              </a:rPr>
              <a:t>&lt;div</a:t>
            </a:r>
            <a:r>
              <a:rPr>
                <a:solidFill>
                  <a:srgbClr val="FFFFFF"/>
                </a:solidFill>
              </a:rPr>
              <a:t> </a:t>
            </a:r>
            <a:r>
              <a:rPr b="1"/>
              <a:t>class</a:t>
            </a:r>
            <a:r>
              <a:rPr>
                <a:solidFill>
                  <a:srgbClr val="FFFFFF"/>
                </a:solidFill>
              </a:rPr>
              <a:t>=</a:t>
            </a:r>
            <a:r>
              <a:rPr>
                <a:solidFill>
                  <a:srgbClr val="FFA0A0"/>
                </a:solidFill>
              </a:rPr>
              <a:t>"row"</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"col-lg-12 margin-tb"</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"pull-left"</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&lt;h2&gt;</a:t>
            </a:r>
            <a:r>
              <a:t>Edit Role</a:t>
            </a:r>
            <a:r>
              <a:rPr b="1">
                <a:solidFill>
                  <a:srgbClr val="F0E68C"/>
                </a:solidFill>
              </a:rPr>
              <a:t>&lt;/h2&gt;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"pull-right"</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&lt;a</a:t>
            </a:r>
            <a:r>
              <a:rPr>
                <a:solidFill>
                  <a:srgbClr val="FFFFFF"/>
                </a:solidFill>
              </a:rPr>
              <a:t> </a:t>
            </a:r>
            <a:r>
              <a:rPr b="1">
                <a:solidFill>
                  <a:srgbClr val="BDB76B"/>
                </a:solidFill>
              </a:rPr>
              <a:t>class</a:t>
            </a:r>
            <a:r>
              <a:rPr>
                <a:solidFill>
                  <a:srgbClr val="FFFFFF"/>
                </a:solidFill>
              </a:rPr>
              <a:t>=</a:t>
            </a:r>
            <a:r>
              <a:t>"btn btn-primary"</a:t>
            </a:r>
            <a:r>
              <a:rPr>
                <a:solidFill>
                  <a:srgbClr val="FFFFFF"/>
                </a:solidFill>
              </a:rPr>
              <a:t> </a:t>
            </a:r>
            <a:r>
              <a:rPr b="1">
                <a:solidFill>
                  <a:srgbClr val="BDB76B"/>
                </a:solidFill>
              </a:rPr>
              <a:t>href</a:t>
            </a:r>
            <a:r>
              <a:rPr>
                <a:solidFill>
                  <a:srgbClr val="FFFFFF"/>
                </a:solidFill>
              </a:rPr>
              <a:t>=</a:t>
            </a:r>
            <a:r>
              <a:t>"{{ route('roles.index') }}"</a:t>
            </a:r>
            <a:r>
              <a:rPr b="1">
                <a:solidFill>
                  <a:srgbClr val="F0E68C"/>
                </a:solidFill>
              </a:rPr>
              <a:t>&gt;</a:t>
            </a:r>
            <a:r>
              <a:rPr>
                <a:solidFill>
                  <a:srgbClr val="FFFFFF"/>
                </a:solidFill>
              </a:rPr>
              <a:t> Back</a:t>
            </a:r>
            <a:r>
              <a:rPr b="1">
                <a:solidFill>
                  <a:srgbClr val="F0E68C"/>
                </a:solidFill>
              </a:rPr>
              <a:t>&lt;/a&gt;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b="1" sz="1300">
                <a:solidFill>
                  <a:srgbClr val="F0E68C"/>
                </a:solidFill>
                <a:latin typeface="Courier New"/>
                <a:ea typeface="Courier New"/>
                <a:cs typeface="Courier New"/>
                <a:sym typeface="Courier New"/>
              </a:defRPr>
            </a:pPr>
            <a:r>
              <a:rPr b="0">
                <a:solidFill>
                  <a:srgbClr val="FFFFFF"/>
                </a:solidFill>
              </a:rPr>
              <a:t>    </a:t>
            </a:r>
            <a:r>
              <a:t>&lt;/div&gt;</a:t>
            </a:r>
            <a:endParaRPr b="0">
              <a:solidFill>
                <a:srgbClr val="373737"/>
              </a:solidFill>
              <a:latin typeface="Menlo Regular"/>
              <a:ea typeface="Menlo Regular"/>
              <a:cs typeface="Menlo Regular"/>
              <a:sym typeface="Menlo Regular"/>
            </a:endParaRPr>
          </a:p>
          <a:p>
            <a:pPr marL="0" indent="0" defTabSz="457200">
              <a:spcBef>
                <a:spcPts val="0"/>
              </a:spcBef>
              <a:buClrTx/>
              <a:buSzTx/>
              <a:buNone/>
              <a:defRPr b="1" sz="1300">
                <a:solidFill>
                  <a:srgbClr val="F0E68C"/>
                </a:solidFill>
                <a:latin typeface="Courier New"/>
                <a:ea typeface="Courier New"/>
                <a:cs typeface="Courier New"/>
                <a:sym typeface="Courier New"/>
              </a:defRPr>
            </a:pPr>
            <a:r>
              <a:t>&lt;/div&gt;</a:t>
            </a:r>
            <a:endParaRPr b="0">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373737"/>
                </a:solidFill>
                <a:latin typeface="Menlo Regular"/>
                <a:ea typeface="Menlo Regular"/>
                <a:cs typeface="Menlo Regular"/>
                <a:sym typeface="Menlo Regular"/>
              </a:defRPr>
            </a:pPr>
          </a:p>
          <a:p>
            <a:pPr marL="0" indent="0" defTabSz="457200">
              <a:spcBef>
                <a:spcPts val="0"/>
              </a:spcBef>
              <a:buClrTx/>
              <a:buSzTx/>
              <a:buNone/>
              <a:defRPr sz="1300">
                <a:latin typeface="Courier New"/>
                <a:ea typeface="Courier New"/>
                <a:cs typeface="Courier New"/>
                <a:sym typeface="Courier New"/>
              </a:defRPr>
            </a:pPr>
            <a:r>
              <a:t>@if (count($errors) &gt; 0)</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"alert alert-danger"</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&lt;strong&gt;</a:t>
            </a:r>
            <a:r>
              <a:t>Whoops!</a:t>
            </a:r>
            <a:r>
              <a:rPr b="1">
                <a:solidFill>
                  <a:srgbClr val="F0E68C"/>
                </a:solidFill>
              </a:rPr>
              <a:t>&lt;/strong&gt;</a:t>
            </a:r>
            <a:r>
              <a:t> There were some problems with your input.</a:t>
            </a:r>
            <a:r>
              <a:rPr b="1">
                <a:solidFill>
                  <a:srgbClr val="F0E68C"/>
                </a:solidFill>
              </a:rPr>
              <a:t>&lt;br&gt;&lt;br&gt;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&lt;ul&gt;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@foreach ($errors-&gt;all() as $error)</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&lt;li&gt;</a:t>
            </a:r>
            <a:r>
              <a:t>{{ $error }}</a:t>
            </a:r>
            <a:r>
              <a:rPr b="1">
                <a:solidFill>
                  <a:srgbClr val="F0E68C"/>
                </a:solidFill>
              </a:rPr>
              <a:t>&lt;/li&gt;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@endforeach</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&lt;/ul&gt;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b="1" sz="1300">
                <a:solidFill>
                  <a:srgbClr val="F0E68C"/>
                </a:solidFill>
                <a:latin typeface="Courier New"/>
                <a:ea typeface="Courier New"/>
                <a:cs typeface="Courier New"/>
                <a:sym typeface="Courier New"/>
              </a:defRPr>
            </a:pPr>
            <a:r>
              <a:rPr b="0">
                <a:solidFill>
                  <a:srgbClr val="FFFFFF"/>
                </a:solidFill>
              </a:rPr>
              <a:t>    </a:t>
            </a:r>
            <a:r>
              <a:t>&lt;/div&gt;</a:t>
            </a:r>
            <a:endParaRPr b="0">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@endif</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373737"/>
                </a:solidFill>
                <a:latin typeface="Menlo Regular"/>
                <a:ea typeface="Menlo Regular"/>
                <a:cs typeface="Menlo Regular"/>
                <a:sym typeface="Menlo Regular"/>
              </a:defRPr>
            </a:pPr>
          </a:p>
          <a:p>
            <a:pPr marL="0" indent="0" defTabSz="457200">
              <a:spcBef>
                <a:spcPts val="0"/>
              </a:spcBef>
              <a:buClrTx/>
              <a:buSzTx/>
              <a:buNone/>
              <a:defRPr sz="1300">
                <a:latin typeface="Courier New"/>
                <a:ea typeface="Courier New"/>
                <a:cs typeface="Courier New"/>
                <a:sym typeface="Courier New"/>
              </a:defRPr>
            </a:pPr>
            <a:r>
              <a:t>{!! Form::model($role, ['method' =&gt; 'PATCH','route' =&gt; ['roles.update', $role-&gt;id]]) !!}</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BDB76B"/>
                </a:solidFill>
                <a:latin typeface="Courier New"/>
                <a:ea typeface="Courier New"/>
                <a:cs typeface="Courier New"/>
                <a:sym typeface="Courier New"/>
              </a:defRPr>
            </a:pPr>
            <a:r>
              <a:rPr b="1">
                <a:solidFill>
                  <a:srgbClr val="F0E68C"/>
                </a:solidFill>
              </a:rPr>
              <a:t>&lt;div</a:t>
            </a:r>
            <a:r>
              <a:rPr>
                <a:solidFill>
                  <a:srgbClr val="FFFFFF"/>
                </a:solidFill>
              </a:rPr>
              <a:t> </a:t>
            </a:r>
            <a:r>
              <a:rPr b="1"/>
              <a:t>class</a:t>
            </a:r>
            <a:r>
              <a:rPr>
                <a:solidFill>
                  <a:srgbClr val="FFFFFF"/>
                </a:solidFill>
              </a:rPr>
              <a:t>=</a:t>
            </a:r>
            <a:r>
              <a:rPr>
                <a:solidFill>
                  <a:srgbClr val="FFA0A0"/>
                </a:solidFill>
              </a:rPr>
              <a:t>"row"</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"col-xs-12 col-sm-12 col-md-12"</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"form-group"</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&lt;strong&gt;</a:t>
            </a:r>
            <a:r>
              <a:t>Name:</a:t>
            </a:r>
            <a:r>
              <a:rPr b="1">
                <a:solidFill>
                  <a:srgbClr val="F0E68C"/>
                </a:solidFill>
              </a:rPr>
              <a:t>&lt;/strong&gt;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 Form::text('name', null, array('placeholder' =&gt; 'Name','class' =&gt; 'form-control')) !!}</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b="1" sz="1300">
                <a:solidFill>
                  <a:srgbClr val="F0E68C"/>
                </a:solidFill>
                <a:latin typeface="Courier New"/>
                <a:ea typeface="Courier New"/>
                <a:cs typeface="Courier New"/>
                <a:sym typeface="Courier New"/>
              </a:defRPr>
            </a:pPr>
            <a:r>
              <a:rPr b="0">
                <a:solidFill>
                  <a:srgbClr val="FFFFFF"/>
                </a:solidFill>
              </a:rPr>
              <a:t>    </a:t>
            </a:r>
            <a:r>
              <a:t>&lt;/div&gt;</a:t>
            </a:r>
            <a:endParaRPr b="0">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"col-xs-12 col-sm-12 col-md-12"</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"form-group"</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&lt;strong&gt;</a:t>
            </a:r>
            <a:r>
              <a:t>Permission:</a:t>
            </a:r>
            <a:r>
              <a:rPr b="1">
                <a:solidFill>
                  <a:srgbClr val="F0E68C"/>
                </a:solidFill>
              </a:rPr>
              <a:t>&lt;/strong&gt;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&lt;br/&gt;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@foreach($permission as $value)</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&lt;label&gt;</a:t>
            </a:r>
            <a:r>
              <a:t>{{ Form::checkbox('permission[]', $value-&gt;id, in_array($value-&gt;id, $rolePermissions) ? true : false, array('class' =&gt; 'name')) }}</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 $value-&gt;name }}</a:t>
            </a:r>
            <a:r>
              <a:rPr b="1">
                <a:solidFill>
                  <a:srgbClr val="F0E68C"/>
                </a:solidFill>
              </a:rPr>
              <a:t>&lt;/label&gt;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&lt;br/&gt;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@endforeach</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b="1" sz="1300">
                <a:solidFill>
                  <a:srgbClr val="F0E68C"/>
                </a:solidFill>
                <a:latin typeface="Courier New"/>
                <a:ea typeface="Courier New"/>
                <a:cs typeface="Courier New"/>
                <a:sym typeface="Courier New"/>
              </a:defRPr>
            </a:pPr>
            <a:r>
              <a:rPr b="0">
                <a:solidFill>
                  <a:srgbClr val="FFFFFF"/>
                </a:solidFill>
              </a:rPr>
              <a:t>    </a:t>
            </a:r>
            <a:r>
              <a:t>&lt;/div&gt;</a:t>
            </a:r>
            <a:endParaRPr b="0">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"col-xs-12 col-sm-12 col-md-12 text-center"</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&lt;button</a:t>
            </a:r>
            <a:r>
              <a:rPr>
                <a:solidFill>
                  <a:srgbClr val="FFFFFF"/>
                </a:solidFill>
              </a:rPr>
              <a:t> </a:t>
            </a:r>
            <a:r>
              <a:rPr b="1">
                <a:solidFill>
                  <a:srgbClr val="BDB76B"/>
                </a:solidFill>
              </a:rPr>
              <a:t>type</a:t>
            </a:r>
            <a:r>
              <a:rPr>
                <a:solidFill>
                  <a:srgbClr val="FFFFFF"/>
                </a:solidFill>
              </a:rPr>
              <a:t>=</a:t>
            </a:r>
            <a:r>
              <a:t>"submit"</a:t>
            </a:r>
            <a:r>
              <a:rPr>
                <a:solidFill>
                  <a:srgbClr val="FFFFFF"/>
                </a:solidFill>
              </a:rPr>
              <a:t> </a:t>
            </a:r>
            <a:r>
              <a:rPr b="1">
                <a:solidFill>
                  <a:srgbClr val="BDB76B"/>
                </a:solidFill>
              </a:rPr>
              <a:t>class</a:t>
            </a:r>
            <a:r>
              <a:rPr>
                <a:solidFill>
                  <a:srgbClr val="FFFFFF"/>
                </a:solidFill>
              </a:rPr>
              <a:t>=</a:t>
            </a:r>
            <a:r>
              <a:t>"btn btn-primary"</a:t>
            </a:r>
            <a:r>
              <a:rPr b="1">
                <a:solidFill>
                  <a:srgbClr val="F0E68C"/>
                </a:solidFill>
              </a:rPr>
              <a:t>&gt;</a:t>
            </a:r>
            <a:r>
              <a:rPr>
                <a:solidFill>
                  <a:srgbClr val="FFFFFF"/>
                </a:solidFill>
              </a:rPr>
              <a:t>Submit</a:t>
            </a:r>
            <a:r>
              <a:rPr b="1">
                <a:solidFill>
                  <a:srgbClr val="F0E68C"/>
                </a:solidFill>
              </a:rPr>
              <a:t>&lt;/button&gt;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b="1" sz="1300">
                <a:solidFill>
                  <a:srgbClr val="F0E68C"/>
                </a:solidFill>
                <a:latin typeface="Courier New"/>
                <a:ea typeface="Courier New"/>
                <a:cs typeface="Courier New"/>
                <a:sym typeface="Courier New"/>
              </a:defRPr>
            </a:pPr>
            <a:r>
              <a:rPr b="0">
                <a:solidFill>
                  <a:srgbClr val="FFFFFF"/>
                </a:solidFill>
              </a:rPr>
              <a:t>    </a:t>
            </a:r>
            <a:r>
              <a:t>&lt;/div&gt;</a:t>
            </a:r>
            <a:endParaRPr b="0">
              <a:solidFill>
                <a:srgbClr val="373737"/>
              </a:solidFill>
              <a:latin typeface="Menlo Regular"/>
              <a:ea typeface="Menlo Regular"/>
              <a:cs typeface="Menlo Regular"/>
              <a:sym typeface="Menlo Regular"/>
            </a:endParaRPr>
          </a:p>
          <a:p>
            <a:pPr marL="0" indent="0" defTabSz="457200">
              <a:spcBef>
                <a:spcPts val="0"/>
              </a:spcBef>
              <a:buClrTx/>
              <a:buSzTx/>
              <a:buNone/>
              <a:defRPr b="1" sz="1300">
                <a:solidFill>
                  <a:srgbClr val="F0E68C"/>
                </a:solidFill>
                <a:latin typeface="Courier New"/>
                <a:ea typeface="Courier New"/>
                <a:cs typeface="Courier New"/>
                <a:sym typeface="Courier New"/>
              </a:defRPr>
            </a:pPr>
            <a:r>
              <a:t>&lt;/div&gt;</a:t>
            </a:r>
            <a:endParaRPr b="0">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Form::close() !!}</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373737"/>
                </a:solidFill>
                <a:latin typeface="Menlo Regular"/>
                <a:ea typeface="Menlo Regular"/>
                <a:cs typeface="Menlo Regular"/>
                <a:sym typeface="Menlo Regular"/>
              </a:defRPr>
            </a:pPr>
          </a:p>
          <a:p>
            <a:pPr marL="0" indent="0" defTabSz="457200">
              <a:spcBef>
                <a:spcPts val="0"/>
              </a:spcBef>
              <a:buClrTx/>
              <a:buSzTx/>
              <a:buNone/>
              <a:defRPr sz="1300">
                <a:latin typeface="Courier New"/>
                <a:ea typeface="Courier New"/>
                <a:cs typeface="Courier New"/>
                <a:sym typeface="Courier New"/>
              </a:defRPr>
            </a:pPr>
            <a:r>
              <a:t>@endsection</a:t>
            </a:r>
          </a:p>
        </p:txBody>
      </p:sp>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4" name="CMS Role &amp; Permission"/>
          <p:cNvSpPr txBox="1"/>
          <p:nvPr>
            <p:ph type="title"/>
          </p:nvPr>
        </p:nvSpPr>
        <p:spPr>
          <a:xfrm>
            <a:off x="1270000" y="792774"/>
            <a:ext cx="21844000" cy="1557438"/>
          </a:xfrm>
          <a:prstGeom prst="rect">
            <a:avLst/>
          </a:prstGeom>
        </p:spPr>
        <p:txBody>
          <a:bodyPr/>
          <a:lstStyle/>
          <a:p>
            <a:pPr/>
            <a:r>
              <a:t>CMS Role &amp; Permission</a:t>
            </a:r>
          </a:p>
        </p:txBody>
      </p:sp>
      <p:sp>
        <p:nvSpPr>
          <p:cNvPr id="665" name="Step 9: resources/views/roles/show.blade.php"/>
          <p:cNvSpPr txBox="1"/>
          <p:nvPr>
            <p:ph type="body" idx="21"/>
          </p:nvPr>
        </p:nvSpPr>
        <p:spPr>
          <a:xfrm>
            <a:off x="1270000" y="2133322"/>
            <a:ext cx="21844000" cy="1016001"/>
          </a:xfrm>
          <a:prstGeom prst="rect">
            <a:avLst/>
          </a:prstGeom>
          <a:extLst>
            <a:ext uri="{C572A759-6A51-4108-AA02-DFA0A04FC94B}">
              <ma14:wrappingTextBoxFlag xmlns:ma14="http://schemas.microsoft.com/office/mac/drawingml/2011/main" val="1"/>
            </a:ext>
          </a:extLst>
        </p:spPr>
        <p:txBody>
          <a:bodyPr/>
          <a:lstStyle/>
          <a:p>
            <a:pPr/>
            <a:r>
              <a:t>Step 9: resources/views/roles/show.blade.php</a:t>
            </a:r>
          </a:p>
        </p:txBody>
      </p:sp>
      <p:sp>
        <p:nvSpPr>
          <p:cNvPr id="666" name="@extends('layouts.app')…"/>
          <p:cNvSpPr txBox="1"/>
          <p:nvPr>
            <p:ph type="body" idx="1"/>
          </p:nvPr>
        </p:nvSpPr>
        <p:spPr>
          <a:xfrm>
            <a:off x="1270000" y="3086100"/>
            <a:ext cx="19325678" cy="10312218"/>
          </a:xfrm>
          <a:prstGeom prst="rect">
            <a:avLst/>
          </a:prstGeom>
        </p:spPr>
        <p:txBody>
          <a:bodyPr/>
          <a:lstStyle/>
          <a:p>
            <a:pPr marL="0" indent="0" defTabSz="457200">
              <a:spcBef>
                <a:spcPts val="0"/>
              </a:spcBef>
              <a:buClrTx/>
              <a:buSzTx/>
              <a:buNone/>
              <a:defRPr sz="1300">
                <a:latin typeface="Courier New"/>
                <a:ea typeface="Courier New"/>
                <a:cs typeface="Courier New"/>
                <a:sym typeface="Courier New"/>
              </a:defRPr>
            </a:pPr>
            <a:r>
              <a:t>@extends('layouts.app')</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373737"/>
                </a:solidFill>
                <a:latin typeface="Menlo Regular"/>
                <a:ea typeface="Menlo Regular"/>
                <a:cs typeface="Menlo Regular"/>
                <a:sym typeface="Menlo Regular"/>
              </a:defRPr>
            </a:pPr>
          </a:p>
          <a:p>
            <a:pPr marL="0" indent="0" defTabSz="457200">
              <a:spcBef>
                <a:spcPts val="0"/>
              </a:spcBef>
              <a:buClrTx/>
              <a:buSzTx/>
              <a:buNone/>
              <a:defRPr sz="1300">
                <a:latin typeface="Courier New"/>
                <a:ea typeface="Courier New"/>
                <a:cs typeface="Courier New"/>
                <a:sym typeface="Courier New"/>
              </a:defRPr>
            </a:pPr>
            <a:r>
              <a:t>@section('content')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BDB76B"/>
                </a:solidFill>
                <a:latin typeface="Courier New"/>
                <a:ea typeface="Courier New"/>
                <a:cs typeface="Courier New"/>
                <a:sym typeface="Courier New"/>
              </a:defRPr>
            </a:pPr>
            <a:r>
              <a:rPr b="1">
                <a:solidFill>
                  <a:srgbClr val="F0E68C"/>
                </a:solidFill>
              </a:rPr>
              <a:t>&lt;div</a:t>
            </a:r>
            <a:r>
              <a:rPr>
                <a:solidFill>
                  <a:srgbClr val="FFFFFF"/>
                </a:solidFill>
              </a:rPr>
              <a:t> </a:t>
            </a:r>
            <a:r>
              <a:rPr b="1"/>
              <a:t>class</a:t>
            </a:r>
            <a:r>
              <a:rPr>
                <a:solidFill>
                  <a:srgbClr val="FFFFFF"/>
                </a:solidFill>
              </a:rPr>
              <a:t>=</a:t>
            </a:r>
            <a:r>
              <a:rPr>
                <a:solidFill>
                  <a:srgbClr val="FFA0A0"/>
                </a:solidFill>
              </a:rPr>
              <a:t>"row"</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"col-lg-12 margin-tb"</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"pull-left"</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&lt;h2&gt;</a:t>
            </a:r>
            <a:r>
              <a:t> Show Role</a:t>
            </a:r>
            <a:r>
              <a:rPr b="1">
                <a:solidFill>
                  <a:srgbClr val="F0E68C"/>
                </a:solidFill>
              </a:rPr>
              <a:t>&lt;/h2&gt;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"pull-right"</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&lt;a</a:t>
            </a:r>
            <a:r>
              <a:rPr>
                <a:solidFill>
                  <a:srgbClr val="FFFFFF"/>
                </a:solidFill>
              </a:rPr>
              <a:t> </a:t>
            </a:r>
            <a:r>
              <a:rPr b="1">
                <a:solidFill>
                  <a:srgbClr val="BDB76B"/>
                </a:solidFill>
              </a:rPr>
              <a:t>class</a:t>
            </a:r>
            <a:r>
              <a:rPr>
                <a:solidFill>
                  <a:srgbClr val="FFFFFF"/>
                </a:solidFill>
              </a:rPr>
              <a:t>=</a:t>
            </a:r>
            <a:r>
              <a:t>"btn btn-primary"</a:t>
            </a:r>
            <a:r>
              <a:rPr>
                <a:solidFill>
                  <a:srgbClr val="FFFFFF"/>
                </a:solidFill>
              </a:rPr>
              <a:t> </a:t>
            </a:r>
            <a:r>
              <a:rPr b="1">
                <a:solidFill>
                  <a:srgbClr val="BDB76B"/>
                </a:solidFill>
              </a:rPr>
              <a:t>href</a:t>
            </a:r>
            <a:r>
              <a:rPr>
                <a:solidFill>
                  <a:srgbClr val="FFFFFF"/>
                </a:solidFill>
              </a:rPr>
              <a:t>=</a:t>
            </a:r>
            <a:r>
              <a:t>"{{ route('roles.index') }}"</a:t>
            </a:r>
            <a:r>
              <a:rPr b="1">
                <a:solidFill>
                  <a:srgbClr val="F0E68C"/>
                </a:solidFill>
              </a:rPr>
              <a:t>&gt;</a:t>
            </a:r>
            <a:r>
              <a:rPr>
                <a:solidFill>
                  <a:srgbClr val="FFFFFF"/>
                </a:solidFill>
              </a:rPr>
              <a:t> Back</a:t>
            </a:r>
            <a:r>
              <a:rPr b="1">
                <a:solidFill>
                  <a:srgbClr val="F0E68C"/>
                </a:solidFill>
              </a:rPr>
              <a:t>&lt;/a&gt;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b="1" sz="1300">
                <a:solidFill>
                  <a:srgbClr val="F0E68C"/>
                </a:solidFill>
                <a:latin typeface="Courier New"/>
                <a:ea typeface="Courier New"/>
                <a:cs typeface="Courier New"/>
                <a:sym typeface="Courier New"/>
              </a:defRPr>
            </a:pPr>
            <a:r>
              <a:rPr b="0">
                <a:solidFill>
                  <a:srgbClr val="FFFFFF"/>
                </a:solidFill>
              </a:rPr>
              <a:t>    </a:t>
            </a:r>
            <a:r>
              <a:t>&lt;/div&gt;</a:t>
            </a:r>
            <a:endParaRPr b="0">
              <a:solidFill>
                <a:srgbClr val="373737"/>
              </a:solidFill>
              <a:latin typeface="Menlo Regular"/>
              <a:ea typeface="Menlo Regular"/>
              <a:cs typeface="Menlo Regular"/>
              <a:sym typeface="Menlo Regular"/>
            </a:endParaRPr>
          </a:p>
          <a:p>
            <a:pPr marL="0" indent="0" defTabSz="457200">
              <a:spcBef>
                <a:spcPts val="0"/>
              </a:spcBef>
              <a:buClrTx/>
              <a:buSzTx/>
              <a:buNone/>
              <a:defRPr b="1" sz="1300">
                <a:solidFill>
                  <a:srgbClr val="F0E68C"/>
                </a:solidFill>
                <a:latin typeface="Courier New"/>
                <a:ea typeface="Courier New"/>
                <a:cs typeface="Courier New"/>
                <a:sym typeface="Courier New"/>
              </a:defRPr>
            </a:pPr>
            <a:r>
              <a:t>&lt;/div&gt;</a:t>
            </a:r>
            <a:endParaRPr b="0">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373737"/>
                </a:solidFill>
                <a:latin typeface="Menlo Regular"/>
                <a:ea typeface="Menlo Regular"/>
                <a:cs typeface="Menlo Regular"/>
                <a:sym typeface="Menlo Regular"/>
              </a:defRPr>
            </a:pPr>
          </a:p>
          <a:p>
            <a:pPr marL="0" indent="0" defTabSz="457200">
              <a:spcBef>
                <a:spcPts val="0"/>
              </a:spcBef>
              <a:buClrTx/>
              <a:buSzTx/>
              <a:buNone/>
              <a:defRPr sz="1300">
                <a:solidFill>
                  <a:srgbClr val="BDB76B"/>
                </a:solidFill>
                <a:latin typeface="Courier New"/>
                <a:ea typeface="Courier New"/>
                <a:cs typeface="Courier New"/>
                <a:sym typeface="Courier New"/>
              </a:defRPr>
            </a:pPr>
            <a:r>
              <a:rPr b="1">
                <a:solidFill>
                  <a:srgbClr val="F0E68C"/>
                </a:solidFill>
              </a:rPr>
              <a:t>&lt;div</a:t>
            </a:r>
            <a:r>
              <a:rPr>
                <a:solidFill>
                  <a:srgbClr val="FFFFFF"/>
                </a:solidFill>
              </a:rPr>
              <a:t> </a:t>
            </a:r>
            <a:r>
              <a:rPr b="1"/>
              <a:t>class</a:t>
            </a:r>
            <a:r>
              <a:rPr>
                <a:solidFill>
                  <a:srgbClr val="FFFFFF"/>
                </a:solidFill>
              </a:rPr>
              <a:t>=</a:t>
            </a:r>
            <a:r>
              <a:rPr>
                <a:solidFill>
                  <a:srgbClr val="FFA0A0"/>
                </a:solidFill>
              </a:rPr>
              <a:t>"row"</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"col-xs-12 col-sm-12 col-md-12"</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"form-group"</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&lt;strong&gt;</a:t>
            </a:r>
            <a:r>
              <a:t>Name:</a:t>
            </a:r>
            <a:r>
              <a:rPr b="1">
                <a:solidFill>
                  <a:srgbClr val="F0E68C"/>
                </a:solidFill>
              </a:rPr>
              <a:t>&lt;/strong&gt;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 $role-&gt;name }}</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b="1" sz="1300">
                <a:solidFill>
                  <a:srgbClr val="F0E68C"/>
                </a:solidFill>
                <a:latin typeface="Courier New"/>
                <a:ea typeface="Courier New"/>
                <a:cs typeface="Courier New"/>
                <a:sym typeface="Courier New"/>
              </a:defRPr>
            </a:pPr>
            <a:r>
              <a:rPr b="0">
                <a:solidFill>
                  <a:srgbClr val="FFFFFF"/>
                </a:solidFill>
              </a:rPr>
              <a:t>    </a:t>
            </a:r>
            <a:r>
              <a:t>&lt;/div&gt;</a:t>
            </a:r>
            <a:endParaRPr b="0">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"col-xs-12 col-sm-12 col-md-12"</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"form-group"</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&lt;strong&gt;</a:t>
            </a:r>
            <a:r>
              <a:t>Permissions:</a:t>
            </a:r>
            <a:r>
              <a:rPr b="1">
                <a:solidFill>
                  <a:srgbClr val="F0E68C"/>
                </a:solidFill>
              </a:rPr>
              <a:t>&lt;/strong&gt;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@if(!empty($rolePermissions))</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@foreach($rolePermissions as $v)</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&lt;label</a:t>
            </a:r>
            <a:r>
              <a:rPr>
                <a:solidFill>
                  <a:srgbClr val="FFFFFF"/>
                </a:solidFill>
              </a:rPr>
              <a:t> </a:t>
            </a:r>
            <a:r>
              <a:rPr b="1">
                <a:solidFill>
                  <a:srgbClr val="BDB76B"/>
                </a:solidFill>
              </a:rPr>
              <a:t>class</a:t>
            </a:r>
            <a:r>
              <a:rPr>
                <a:solidFill>
                  <a:srgbClr val="FFFFFF"/>
                </a:solidFill>
              </a:rPr>
              <a:t>=</a:t>
            </a:r>
            <a:r>
              <a:t>"label label-success"</a:t>
            </a:r>
            <a:r>
              <a:rPr b="1">
                <a:solidFill>
                  <a:srgbClr val="F0E68C"/>
                </a:solidFill>
              </a:rPr>
              <a:t>&gt;</a:t>
            </a:r>
            <a:r>
              <a:rPr>
                <a:solidFill>
                  <a:srgbClr val="FFFFFF"/>
                </a:solidFill>
              </a:rPr>
              <a:t>{{ $v-&gt;name }},</a:t>
            </a:r>
            <a:r>
              <a:rPr b="1">
                <a:solidFill>
                  <a:srgbClr val="F0E68C"/>
                </a:solidFill>
              </a:rPr>
              <a:t>&lt;/label&gt;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@endforeach</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@endif</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b="1" sz="1300">
                <a:solidFill>
                  <a:srgbClr val="F0E68C"/>
                </a:solidFill>
                <a:latin typeface="Courier New"/>
                <a:ea typeface="Courier New"/>
                <a:cs typeface="Courier New"/>
                <a:sym typeface="Courier New"/>
              </a:defRPr>
            </a:pPr>
            <a:r>
              <a:rPr b="0">
                <a:solidFill>
                  <a:srgbClr val="FFFFFF"/>
                </a:solidFill>
              </a:rPr>
              <a:t>    </a:t>
            </a:r>
            <a:r>
              <a:t>&lt;/div&gt;</a:t>
            </a:r>
            <a:endParaRPr b="0">
              <a:solidFill>
                <a:srgbClr val="373737"/>
              </a:solidFill>
              <a:latin typeface="Menlo Regular"/>
              <a:ea typeface="Menlo Regular"/>
              <a:cs typeface="Menlo Regular"/>
              <a:sym typeface="Menlo Regular"/>
            </a:endParaRPr>
          </a:p>
          <a:p>
            <a:pPr marL="0" indent="0" defTabSz="457200">
              <a:spcBef>
                <a:spcPts val="0"/>
              </a:spcBef>
              <a:buClrTx/>
              <a:buSzTx/>
              <a:buNone/>
              <a:defRPr b="1" sz="1300">
                <a:solidFill>
                  <a:srgbClr val="F0E68C"/>
                </a:solidFill>
                <a:latin typeface="Courier New"/>
                <a:ea typeface="Courier New"/>
                <a:cs typeface="Courier New"/>
                <a:sym typeface="Courier New"/>
              </a:defRPr>
            </a:pPr>
            <a:r>
              <a:t>&lt;/div&gt;</a:t>
            </a:r>
            <a:endParaRPr b="0">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@endsection</a:t>
            </a:r>
          </a:p>
        </p:txBody>
      </p:sp>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8" name="If you wandering why we have Products Blade again,  We need to modify the Products Blades for Role &amp; Permission"/>
          <p:cNvSpPr txBox="1"/>
          <p:nvPr/>
        </p:nvSpPr>
        <p:spPr>
          <a:xfrm>
            <a:off x="6338366" y="7380224"/>
            <a:ext cx="8837068" cy="88595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If you wandering why we have Products Blade again, </a:t>
            </a:r>
            <a:br/>
            <a:r>
              <a:t>We need to modify the Products Blades for Role &amp; Permission</a:t>
            </a:r>
          </a:p>
        </p:txBody>
      </p:sp>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0" name="CMS Role &amp; Permission"/>
          <p:cNvSpPr txBox="1"/>
          <p:nvPr>
            <p:ph type="title"/>
          </p:nvPr>
        </p:nvSpPr>
        <p:spPr>
          <a:xfrm>
            <a:off x="1270000" y="792774"/>
            <a:ext cx="21844000" cy="1557438"/>
          </a:xfrm>
          <a:prstGeom prst="rect">
            <a:avLst/>
          </a:prstGeom>
        </p:spPr>
        <p:txBody>
          <a:bodyPr/>
          <a:lstStyle/>
          <a:p>
            <a:pPr/>
            <a:r>
              <a:t>CMS Role &amp; Permission</a:t>
            </a:r>
          </a:p>
        </p:txBody>
      </p:sp>
      <p:sp>
        <p:nvSpPr>
          <p:cNvPr id="671" name="Step 9: resources/views/products/index.blade.php"/>
          <p:cNvSpPr txBox="1"/>
          <p:nvPr>
            <p:ph type="body" idx="21"/>
          </p:nvPr>
        </p:nvSpPr>
        <p:spPr>
          <a:xfrm>
            <a:off x="1270000" y="2133322"/>
            <a:ext cx="21844000" cy="1016001"/>
          </a:xfrm>
          <a:prstGeom prst="rect">
            <a:avLst/>
          </a:prstGeom>
          <a:extLst>
            <a:ext uri="{C572A759-6A51-4108-AA02-DFA0A04FC94B}">
              <ma14:wrappingTextBoxFlag xmlns:ma14="http://schemas.microsoft.com/office/mac/drawingml/2011/main" val="1"/>
            </a:ext>
          </a:extLst>
        </p:spPr>
        <p:txBody>
          <a:bodyPr/>
          <a:lstStyle/>
          <a:p>
            <a:pPr/>
            <a:r>
              <a:t>Step 9: resources/views/products/index.blade.php</a:t>
            </a:r>
          </a:p>
        </p:txBody>
      </p:sp>
      <p:sp>
        <p:nvSpPr>
          <p:cNvPr id="672" name="@extends('layouts.app')…"/>
          <p:cNvSpPr txBox="1"/>
          <p:nvPr>
            <p:ph type="body" idx="1"/>
          </p:nvPr>
        </p:nvSpPr>
        <p:spPr>
          <a:xfrm>
            <a:off x="1270000" y="3086100"/>
            <a:ext cx="19325678" cy="10312218"/>
          </a:xfrm>
          <a:prstGeom prst="rect">
            <a:avLst/>
          </a:prstGeom>
        </p:spPr>
        <p:txBody>
          <a:bodyPr/>
          <a:lstStyle/>
          <a:p>
            <a:pPr marL="0" indent="0" defTabSz="443484">
              <a:spcBef>
                <a:spcPts val="0"/>
              </a:spcBef>
              <a:buClrTx/>
              <a:buSzTx/>
              <a:buNone/>
              <a:defRPr sz="1261">
                <a:latin typeface="Courier New"/>
                <a:ea typeface="Courier New"/>
                <a:cs typeface="Courier New"/>
                <a:sym typeface="Courier New"/>
              </a:defRPr>
            </a:pPr>
            <a:r>
              <a:t>@extends('layouts.app')</a:t>
            </a:r>
            <a:endParaRPr>
              <a:solidFill>
                <a:srgbClr val="373737"/>
              </a:solidFill>
              <a:latin typeface="Menlo Regular"/>
              <a:ea typeface="Menlo Regular"/>
              <a:cs typeface="Menlo Regular"/>
              <a:sym typeface="Menlo Regular"/>
            </a:endParaRPr>
          </a:p>
          <a:p>
            <a:pPr marL="0" indent="0" defTabSz="443484">
              <a:spcBef>
                <a:spcPts val="0"/>
              </a:spcBef>
              <a:buClrTx/>
              <a:buSzTx/>
              <a:buNone/>
              <a:defRPr sz="1261">
                <a:solidFill>
                  <a:srgbClr val="373737"/>
                </a:solidFill>
                <a:latin typeface="Menlo Regular"/>
                <a:ea typeface="Menlo Regular"/>
                <a:cs typeface="Menlo Regular"/>
                <a:sym typeface="Menlo Regular"/>
              </a:defRPr>
            </a:pPr>
          </a:p>
          <a:p>
            <a:pPr marL="0" indent="0" defTabSz="443484">
              <a:spcBef>
                <a:spcPts val="0"/>
              </a:spcBef>
              <a:buClrTx/>
              <a:buSzTx/>
              <a:buNone/>
              <a:defRPr sz="1261">
                <a:latin typeface="Courier New"/>
                <a:ea typeface="Courier New"/>
                <a:cs typeface="Courier New"/>
                <a:sym typeface="Courier New"/>
              </a:defRPr>
            </a:pPr>
            <a:r>
              <a:t>@section('content')</a:t>
            </a:r>
            <a:endParaRPr>
              <a:solidFill>
                <a:srgbClr val="373737"/>
              </a:solidFill>
              <a:latin typeface="Menlo Regular"/>
              <a:ea typeface="Menlo Regular"/>
              <a:cs typeface="Menlo Regular"/>
              <a:sym typeface="Menlo Regular"/>
            </a:endParaRPr>
          </a:p>
          <a:p>
            <a:pPr marL="0" indent="0" defTabSz="443484">
              <a:spcBef>
                <a:spcPts val="0"/>
              </a:spcBef>
              <a:buClrTx/>
              <a:buSzTx/>
              <a:buNone/>
              <a:defRPr sz="1261">
                <a:solidFill>
                  <a:srgbClr val="BDB76B"/>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t>class</a:t>
            </a:r>
            <a:r>
              <a:rPr>
                <a:solidFill>
                  <a:srgbClr val="FFFFFF"/>
                </a:solidFill>
              </a:rPr>
              <a:t>=</a:t>
            </a:r>
            <a:r>
              <a:rPr>
                <a:solidFill>
                  <a:srgbClr val="FFA0A0"/>
                </a:solidFill>
              </a:rPr>
              <a:t>"row"</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43484">
              <a:spcBef>
                <a:spcPts val="0"/>
              </a:spcBef>
              <a:buClrTx/>
              <a:buSzTx/>
              <a:buNone/>
              <a:defRPr sz="1261">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"col-lg-12 margin-tb"</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43484">
              <a:spcBef>
                <a:spcPts val="0"/>
              </a:spcBef>
              <a:buClrTx/>
              <a:buSzTx/>
              <a:buNone/>
              <a:defRPr sz="1261">
                <a:latin typeface="Courier New"/>
                <a:ea typeface="Courier New"/>
                <a:cs typeface="Courier New"/>
                <a:sym typeface="Courier New"/>
              </a:defRPr>
            </a:pPr>
            <a:r>
              <a:t>            </a:t>
            </a:r>
            <a:r>
              <a:rPr b="1">
                <a:solidFill>
                  <a:srgbClr val="F0E68C"/>
                </a:solidFill>
              </a:rPr>
              <a:t>&lt;div</a:t>
            </a:r>
            <a:r>
              <a:t> </a:t>
            </a:r>
            <a:r>
              <a:rPr b="1">
                <a:solidFill>
                  <a:srgbClr val="BDB76B"/>
                </a:solidFill>
              </a:rPr>
              <a:t>class</a:t>
            </a:r>
            <a:r>
              <a:t>=</a:t>
            </a:r>
            <a:r>
              <a:rPr>
                <a:solidFill>
                  <a:srgbClr val="FFA0A0"/>
                </a:solidFill>
              </a:rPr>
              <a:t>"pull-left"</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43484">
              <a:spcBef>
                <a:spcPts val="0"/>
              </a:spcBef>
              <a:buClrTx/>
              <a:buSzTx/>
              <a:buNone/>
              <a:defRPr sz="1261">
                <a:latin typeface="Courier New"/>
                <a:ea typeface="Courier New"/>
                <a:cs typeface="Courier New"/>
                <a:sym typeface="Courier New"/>
              </a:defRPr>
            </a:pPr>
            <a:r>
              <a:t>                </a:t>
            </a:r>
            <a:r>
              <a:rPr b="1">
                <a:solidFill>
                  <a:srgbClr val="F0E68C"/>
                </a:solidFill>
              </a:rPr>
              <a:t>&lt;h2&gt;</a:t>
            </a:r>
            <a:r>
              <a:t>Products</a:t>
            </a:r>
            <a:r>
              <a:rPr b="1">
                <a:solidFill>
                  <a:srgbClr val="F0E68C"/>
                </a:solidFill>
              </a:rPr>
              <a:t>&lt;/h2&gt;</a:t>
            </a:r>
            <a:endParaRPr>
              <a:solidFill>
                <a:srgbClr val="373737"/>
              </a:solidFill>
              <a:latin typeface="Menlo Regular"/>
              <a:ea typeface="Menlo Regular"/>
              <a:cs typeface="Menlo Regular"/>
              <a:sym typeface="Menlo Regular"/>
            </a:endParaRPr>
          </a:p>
          <a:p>
            <a:pPr marL="0" indent="0" defTabSz="443484">
              <a:spcBef>
                <a:spcPts val="0"/>
              </a:spcBef>
              <a:buClrTx/>
              <a:buSzTx/>
              <a:buNone/>
              <a:defRPr sz="1261">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43484">
              <a:spcBef>
                <a:spcPts val="0"/>
              </a:spcBef>
              <a:buClrTx/>
              <a:buSzTx/>
              <a:buNone/>
              <a:defRPr sz="1261">
                <a:latin typeface="Courier New"/>
                <a:ea typeface="Courier New"/>
                <a:cs typeface="Courier New"/>
                <a:sym typeface="Courier New"/>
              </a:defRPr>
            </a:pPr>
            <a:r>
              <a:t>            </a:t>
            </a:r>
            <a:r>
              <a:rPr b="1">
                <a:solidFill>
                  <a:srgbClr val="F0E68C"/>
                </a:solidFill>
              </a:rPr>
              <a:t>&lt;div</a:t>
            </a:r>
            <a:r>
              <a:t> </a:t>
            </a:r>
            <a:r>
              <a:rPr b="1">
                <a:solidFill>
                  <a:srgbClr val="BDB76B"/>
                </a:solidFill>
              </a:rPr>
              <a:t>class</a:t>
            </a:r>
            <a:r>
              <a:t>=</a:t>
            </a:r>
            <a:r>
              <a:rPr>
                <a:solidFill>
                  <a:srgbClr val="FFA0A0"/>
                </a:solidFill>
              </a:rPr>
              <a:t>"pull-right"</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43484">
              <a:spcBef>
                <a:spcPts val="0"/>
              </a:spcBef>
              <a:buClrTx/>
              <a:buSzTx/>
              <a:buNone/>
              <a:defRPr sz="1261">
                <a:latin typeface="Courier New"/>
                <a:ea typeface="Courier New"/>
                <a:cs typeface="Courier New"/>
                <a:sym typeface="Courier New"/>
              </a:defRPr>
            </a:pPr>
            <a:r>
              <a:t>                @can('product-create')</a:t>
            </a:r>
            <a:endParaRPr>
              <a:solidFill>
                <a:srgbClr val="373737"/>
              </a:solidFill>
              <a:latin typeface="Menlo Regular"/>
              <a:ea typeface="Menlo Regular"/>
              <a:cs typeface="Menlo Regular"/>
              <a:sym typeface="Menlo Regular"/>
            </a:endParaRPr>
          </a:p>
          <a:p>
            <a:pPr marL="0" indent="0" defTabSz="443484">
              <a:spcBef>
                <a:spcPts val="0"/>
              </a:spcBef>
              <a:buClrTx/>
              <a:buSzTx/>
              <a:buNone/>
              <a:defRPr sz="1261">
                <a:solidFill>
                  <a:srgbClr val="FFA0A0"/>
                </a:solidFill>
                <a:latin typeface="Courier New"/>
                <a:ea typeface="Courier New"/>
                <a:cs typeface="Courier New"/>
                <a:sym typeface="Courier New"/>
              </a:defRPr>
            </a:pPr>
            <a:r>
              <a:rPr>
                <a:solidFill>
                  <a:srgbClr val="FFFFFF"/>
                </a:solidFill>
              </a:rPr>
              <a:t>                </a:t>
            </a:r>
            <a:r>
              <a:rPr b="1">
                <a:solidFill>
                  <a:srgbClr val="F0E68C"/>
                </a:solidFill>
              </a:rPr>
              <a:t>&lt;a</a:t>
            </a:r>
            <a:r>
              <a:rPr>
                <a:solidFill>
                  <a:srgbClr val="FFFFFF"/>
                </a:solidFill>
              </a:rPr>
              <a:t> </a:t>
            </a:r>
            <a:r>
              <a:rPr b="1">
                <a:solidFill>
                  <a:srgbClr val="BDB76B"/>
                </a:solidFill>
              </a:rPr>
              <a:t>class</a:t>
            </a:r>
            <a:r>
              <a:rPr>
                <a:solidFill>
                  <a:srgbClr val="FFFFFF"/>
                </a:solidFill>
              </a:rPr>
              <a:t>=</a:t>
            </a:r>
            <a:r>
              <a:t>"btn btn-success"</a:t>
            </a:r>
            <a:r>
              <a:rPr>
                <a:solidFill>
                  <a:srgbClr val="FFFFFF"/>
                </a:solidFill>
              </a:rPr>
              <a:t> </a:t>
            </a:r>
            <a:r>
              <a:rPr b="1">
                <a:solidFill>
                  <a:srgbClr val="BDB76B"/>
                </a:solidFill>
              </a:rPr>
              <a:t>href</a:t>
            </a:r>
            <a:r>
              <a:rPr>
                <a:solidFill>
                  <a:srgbClr val="FFFFFF"/>
                </a:solidFill>
              </a:rPr>
              <a:t>=</a:t>
            </a:r>
            <a:r>
              <a:t>"{{ route('products.create') }}"</a:t>
            </a:r>
            <a:r>
              <a:rPr b="1">
                <a:solidFill>
                  <a:srgbClr val="F0E68C"/>
                </a:solidFill>
              </a:rPr>
              <a:t>&gt;</a:t>
            </a:r>
            <a:r>
              <a:rPr>
                <a:solidFill>
                  <a:srgbClr val="FFFFFF"/>
                </a:solidFill>
              </a:rPr>
              <a:t> Create New Product</a:t>
            </a:r>
            <a:r>
              <a:rPr b="1">
                <a:solidFill>
                  <a:srgbClr val="F0E68C"/>
                </a:solidFill>
              </a:rPr>
              <a:t>&lt;/a&gt;</a:t>
            </a:r>
            <a:endParaRPr>
              <a:solidFill>
                <a:srgbClr val="373737"/>
              </a:solidFill>
              <a:latin typeface="Menlo Regular"/>
              <a:ea typeface="Menlo Regular"/>
              <a:cs typeface="Menlo Regular"/>
              <a:sym typeface="Menlo Regular"/>
            </a:endParaRPr>
          </a:p>
          <a:p>
            <a:pPr marL="0" indent="0" defTabSz="443484">
              <a:spcBef>
                <a:spcPts val="0"/>
              </a:spcBef>
              <a:buClrTx/>
              <a:buSzTx/>
              <a:buNone/>
              <a:defRPr sz="1261">
                <a:latin typeface="Courier New"/>
                <a:ea typeface="Courier New"/>
                <a:cs typeface="Courier New"/>
                <a:sym typeface="Courier New"/>
              </a:defRPr>
            </a:pPr>
            <a:r>
              <a:t>                @endcan</a:t>
            </a:r>
            <a:endParaRPr>
              <a:solidFill>
                <a:srgbClr val="373737"/>
              </a:solidFill>
              <a:latin typeface="Menlo Regular"/>
              <a:ea typeface="Menlo Regular"/>
              <a:cs typeface="Menlo Regular"/>
              <a:sym typeface="Menlo Regular"/>
            </a:endParaRPr>
          </a:p>
          <a:p>
            <a:pPr marL="0" indent="0" defTabSz="443484">
              <a:spcBef>
                <a:spcPts val="0"/>
              </a:spcBef>
              <a:buClrTx/>
              <a:buSzTx/>
              <a:buNone/>
              <a:defRPr sz="1261">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43484">
              <a:spcBef>
                <a:spcPts val="0"/>
              </a:spcBef>
              <a:buClrTx/>
              <a:buSzTx/>
              <a:buNone/>
              <a:defRPr sz="1261">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43484">
              <a:spcBef>
                <a:spcPts val="0"/>
              </a:spcBef>
              <a:buClrTx/>
              <a:buSzTx/>
              <a:buNone/>
              <a:defRPr b="1" sz="1261">
                <a:solidFill>
                  <a:srgbClr val="F0E68C"/>
                </a:solidFill>
                <a:latin typeface="Courier New"/>
                <a:ea typeface="Courier New"/>
                <a:cs typeface="Courier New"/>
                <a:sym typeface="Courier New"/>
              </a:defRPr>
            </a:pPr>
            <a:r>
              <a:rPr b="0">
                <a:solidFill>
                  <a:srgbClr val="FFFFFF"/>
                </a:solidFill>
              </a:rPr>
              <a:t>    </a:t>
            </a:r>
            <a:r>
              <a:t>&lt;/div&gt;</a:t>
            </a:r>
            <a:endParaRPr b="0">
              <a:solidFill>
                <a:srgbClr val="373737"/>
              </a:solidFill>
              <a:latin typeface="Menlo Regular"/>
              <a:ea typeface="Menlo Regular"/>
              <a:cs typeface="Menlo Regular"/>
              <a:sym typeface="Menlo Regular"/>
            </a:endParaRPr>
          </a:p>
          <a:p>
            <a:pPr marL="0" indent="0" defTabSz="443484">
              <a:spcBef>
                <a:spcPts val="0"/>
              </a:spcBef>
              <a:buClrTx/>
              <a:buSzTx/>
              <a:buNone/>
              <a:defRPr sz="1261">
                <a:solidFill>
                  <a:srgbClr val="373737"/>
                </a:solidFill>
                <a:latin typeface="Menlo Regular"/>
                <a:ea typeface="Menlo Regular"/>
                <a:cs typeface="Menlo Regular"/>
                <a:sym typeface="Menlo Regular"/>
              </a:defRPr>
            </a:pPr>
          </a:p>
          <a:p>
            <a:pPr marL="0" indent="0" defTabSz="443484">
              <a:spcBef>
                <a:spcPts val="0"/>
              </a:spcBef>
              <a:buClrTx/>
              <a:buSzTx/>
              <a:buNone/>
              <a:defRPr sz="1261">
                <a:latin typeface="Courier New"/>
                <a:ea typeface="Courier New"/>
                <a:cs typeface="Courier New"/>
                <a:sym typeface="Courier New"/>
              </a:defRPr>
            </a:pPr>
            <a:r>
              <a:t>    @if ($message = Session::get('success'))</a:t>
            </a:r>
            <a:endParaRPr>
              <a:solidFill>
                <a:srgbClr val="373737"/>
              </a:solidFill>
              <a:latin typeface="Menlo Regular"/>
              <a:ea typeface="Menlo Regular"/>
              <a:cs typeface="Menlo Regular"/>
              <a:sym typeface="Menlo Regular"/>
            </a:endParaRPr>
          </a:p>
          <a:p>
            <a:pPr marL="0" indent="0" defTabSz="443484">
              <a:spcBef>
                <a:spcPts val="0"/>
              </a:spcBef>
              <a:buClrTx/>
              <a:buSzTx/>
              <a:buNone/>
              <a:defRPr sz="1261">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"alert alert-success"</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43484">
              <a:spcBef>
                <a:spcPts val="0"/>
              </a:spcBef>
              <a:buClrTx/>
              <a:buSzTx/>
              <a:buNone/>
              <a:defRPr sz="1261">
                <a:latin typeface="Courier New"/>
                <a:ea typeface="Courier New"/>
                <a:cs typeface="Courier New"/>
                <a:sym typeface="Courier New"/>
              </a:defRPr>
            </a:pPr>
            <a:r>
              <a:t>            </a:t>
            </a:r>
            <a:r>
              <a:rPr b="1">
                <a:solidFill>
                  <a:srgbClr val="F0E68C"/>
                </a:solidFill>
              </a:rPr>
              <a:t>&lt;p&gt;</a:t>
            </a:r>
            <a:r>
              <a:t>{{ $message }}</a:t>
            </a:r>
            <a:r>
              <a:rPr b="1">
                <a:solidFill>
                  <a:srgbClr val="F0E68C"/>
                </a:solidFill>
              </a:rPr>
              <a:t>&lt;/p&gt;</a:t>
            </a:r>
            <a:endParaRPr>
              <a:solidFill>
                <a:srgbClr val="373737"/>
              </a:solidFill>
              <a:latin typeface="Menlo Regular"/>
              <a:ea typeface="Menlo Regular"/>
              <a:cs typeface="Menlo Regular"/>
              <a:sym typeface="Menlo Regular"/>
            </a:endParaRPr>
          </a:p>
          <a:p>
            <a:pPr marL="0" indent="0" defTabSz="443484">
              <a:spcBef>
                <a:spcPts val="0"/>
              </a:spcBef>
              <a:buClrTx/>
              <a:buSzTx/>
              <a:buNone/>
              <a:defRPr sz="1261">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43484">
              <a:spcBef>
                <a:spcPts val="0"/>
              </a:spcBef>
              <a:buClrTx/>
              <a:buSzTx/>
              <a:buNone/>
              <a:defRPr sz="1261">
                <a:latin typeface="Courier New"/>
                <a:ea typeface="Courier New"/>
                <a:cs typeface="Courier New"/>
                <a:sym typeface="Courier New"/>
              </a:defRPr>
            </a:pPr>
            <a:r>
              <a:t>    @endif</a:t>
            </a:r>
            <a:endParaRPr>
              <a:solidFill>
                <a:srgbClr val="373737"/>
              </a:solidFill>
              <a:latin typeface="Menlo Regular"/>
              <a:ea typeface="Menlo Regular"/>
              <a:cs typeface="Menlo Regular"/>
              <a:sym typeface="Menlo Regular"/>
            </a:endParaRPr>
          </a:p>
          <a:p>
            <a:pPr marL="0" indent="0" defTabSz="443484">
              <a:spcBef>
                <a:spcPts val="0"/>
              </a:spcBef>
              <a:buClrTx/>
              <a:buSzTx/>
              <a:buNone/>
              <a:defRPr sz="1261">
                <a:solidFill>
                  <a:srgbClr val="373737"/>
                </a:solidFill>
                <a:latin typeface="Menlo Regular"/>
                <a:ea typeface="Menlo Regular"/>
                <a:cs typeface="Menlo Regular"/>
                <a:sym typeface="Menlo Regular"/>
              </a:defRPr>
            </a:pPr>
          </a:p>
          <a:p>
            <a:pPr marL="0" indent="0" defTabSz="443484">
              <a:spcBef>
                <a:spcPts val="0"/>
              </a:spcBef>
              <a:buClrTx/>
              <a:buSzTx/>
              <a:buNone/>
              <a:defRPr sz="1261">
                <a:solidFill>
                  <a:srgbClr val="FFA0A0"/>
                </a:solidFill>
                <a:latin typeface="Courier New"/>
                <a:ea typeface="Courier New"/>
                <a:cs typeface="Courier New"/>
                <a:sym typeface="Courier New"/>
              </a:defRPr>
            </a:pPr>
            <a:r>
              <a:rPr>
                <a:solidFill>
                  <a:srgbClr val="FFFFFF"/>
                </a:solidFill>
              </a:rPr>
              <a:t>    </a:t>
            </a:r>
            <a:r>
              <a:rPr b="1">
                <a:solidFill>
                  <a:srgbClr val="F0E68C"/>
                </a:solidFill>
              </a:rPr>
              <a:t>&lt;table</a:t>
            </a:r>
            <a:r>
              <a:rPr>
                <a:solidFill>
                  <a:srgbClr val="FFFFFF"/>
                </a:solidFill>
              </a:rPr>
              <a:t> </a:t>
            </a:r>
            <a:r>
              <a:rPr b="1">
                <a:solidFill>
                  <a:srgbClr val="BDB76B"/>
                </a:solidFill>
              </a:rPr>
              <a:t>class</a:t>
            </a:r>
            <a:r>
              <a:rPr>
                <a:solidFill>
                  <a:srgbClr val="FFFFFF"/>
                </a:solidFill>
              </a:rPr>
              <a:t>=</a:t>
            </a:r>
            <a:r>
              <a:t>"table table-bordered"</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43484">
              <a:spcBef>
                <a:spcPts val="0"/>
              </a:spcBef>
              <a:buClrTx/>
              <a:buSzTx/>
              <a:buNone/>
              <a:defRPr sz="1261">
                <a:latin typeface="Courier New"/>
                <a:ea typeface="Courier New"/>
                <a:cs typeface="Courier New"/>
                <a:sym typeface="Courier New"/>
              </a:defRPr>
            </a:pPr>
            <a:r>
              <a:t>        </a:t>
            </a:r>
            <a:r>
              <a:rPr b="1">
                <a:solidFill>
                  <a:srgbClr val="F0E68C"/>
                </a:solidFill>
              </a:rPr>
              <a:t>&lt;tr&gt;</a:t>
            </a:r>
            <a:endParaRPr>
              <a:solidFill>
                <a:srgbClr val="373737"/>
              </a:solidFill>
              <a:latin typeface="Menlo Regular"/>
              <a:ea typeface="Menlo Regular"/>
              <a:cs typeface="Menlo Regular"/>
              <a:sym typeface="Menlo Regular"/>
            </a:endParaRPr>
          </a:p>
          <a:p>
            <a:pPr marL="0" indent="0" defTabSz="443484">
              <a:spcBef>
                <a:spcPts val="0"/>
              </a:spcBef>
              <a:buClrTx/>
              <a:buSzTx/>
              <a:buNone/>
              <a:defRPr sz="1261">
                <a:latin typeface="Courier New"/>
                <a:ea typeface="Courier New"/>
                <a:cs typeface="Courier New"/>
                <a:sym typeface="Courier New"/>
              </a:defRPr>
            </a:pPr>
            <a:r>
              <a:t>            </a:t>
            </a:r>
            <a:r>
              <a:rPr b="1">
                <a:solidFill>
                  <a:srgbClr val="F0E68C"/>
                </a:solidFill>
              </a:rPr>
              <a:t>&lt;th&gt;</a:t>
            </a:r>
            <a:r>
              <a:t>No</a:t>
            </a:r>
            <a:r>
              <a:rPr b="1">
                <a:solidFill>
                  <a:srgbClr val="F0E68C"/>
                </a:solidFill>
              </a:rPr>
              <a:t>&lt;/th&gt;</a:t>
            </a:r>
            <a:endParaRPr>
              <a:solidFill>
                <a:srgbClr val="373737"/>
              </a:solidFill>
              <a:latin typeface="Menlo Regular"/>
              <a:ea typeface="Menlo Regular"/>
              <a:cs typeface="Menlo Regular"/>
              <a:sym typeface="Menlo Regular"/>
            </a:endParaRPr>
          </a:p>
          <a:p>
            <a:pPr marL="0" indent="0" defTabSz="443484">
              <a:spcBef>
                <a:spcPts val="0"/>
              </a:spcBef>
              <a:buClrTx/>
              <a:buSzTx/>
              <a:buNone/>
              <a:defRPr sz="1261">
                <a:latin typeface="Courier New"/>
                <a:ea typeface="Courier New"/>
                <a:cs typeface="Courier New"/>
                <a:sym typeface="Courier New"/>
              </a:defRPr>
            </a:pPr>
            <a:r>
              <a:t>            </a:t>
            </a:r>
            <a:r>
              <a:rPr b="1">
                <a:solidFill>
                  <a:srgbClr val="F0E68C"/>
                </a:solidFill>
              </a:rPr>
              <a:t>&lt;th&gt;</a:t>
            </a:r>
            <a:r>
              <a:t>Name</a:t>
            </a:r>
            <a:r>
              <a:rPr b="1">
                <a:solidFill>
                  <a:srgbClr val="F0E68C"/>
                </a:solidFill>
              </a:rPr>
              <a:t>&lt;/th&gt;</a:t>
            </a:r>
            <a:endParaRPr>
              <a:solidFill>
                <a:srgbClr val="373737"/>
              </a:solidFill>
              <a:latin typeface="Menlo Regular"/>
              <a:ea typeface="Menlo Regular"/>
              <a:cs typeface="Menlo Regular"/>
              <a:sym typeface="Menlo Regular"/>
            </a:endParaRPr>
          </a:p>
          <a:p>
            <a:pPr marL="0" indent="0" defTabSz="443484">
              <a:spcBef>
                <a:spcPts val="0"/>
              </a:spcBef>
              <a:buClrTx/>
              <a:buSzTx/>
              <a:buNone/>
              <a:defRPr sz="1261">
                <a:latin typeface="Courier New"/>
                <a:ea typeface="Courier New"/>
                <a:cs typeface="Courier New"/>
                <a:sym typeface="Courier New"/>
              </a:defRPr>
            </a:pPr>
            <a:r>
              <a:t>            </a:t>
            </a:r>
            <a:r>
              <a:rPr b="1">
                <a:solidFill>
                  <a:srgbClr val="F0E68C"/>
                </a:solidFill>
              </a:rPr>
              <a:t>&lt;th&gt;</a:t>
            </a:r>
            <a:r>
              <a:t>Details</a:t>
            </a:r>
            <a:r>
              <a:rPr b="1">
                <a:solidFill>
                  <a:srgbClr val="F0E68C"/>
                </a:solidFill>
              </a:rPr>
              <a:t>&lt;/th&gt;</a:t>
            </a:r>
            <a:endParaRPr>
              <a:solidFill>
                <a:srgbClr val="373737"/>
              </a:solidFill>
              <a:latin typeface="Menlo Regular"/>
              <a:ea typeface="Menlo Regular"/>
              <a:cs typeface="Menlo Regular"/>
              <a:sym typeface="Menlo Regular"/>
            </a:endParaRPr>
          </a:p>
          <a:p>
            <a:pPr marL="0" indent="0" defTabSz="443484">
              <a:spcBef>
                <a:spcPts val="0"/>
              </a:spcBef>
              <a:buClrTx/>
              <a:buSzTx/>
              <a:buNone/>
              <a:defRPr sz="1261">
                <a:latin typeface="Courier New"/>
                <a:ea typeface="Courier New"/>
                <a:cs typeface="Courier New"/>
                <a:sym typeface="Courier New"/>
              </a:defRPr>
            </a:pPr>
            <a:r>
              <a:t>            </a:t>
            </a:r>
            <a:r>
              <a:rPr b="1">
                <a:solidFill>
                  <a:srgbClr val="F0E68C"/>
                </a:solidFill>
              </a:rPr>
              <a:t>&lt;th</a:t>
            </a:r>
            <a:r>
              <a:t> </a:t>
            </a:r>
            <a:r>
              <a:rPr b="1">
                <a:solidFill>
                  <a:srgbClr val="BDB76B"/>
                </a:solidFill>
              </a:rPr>
              <a:t>width</a:t>
            </a:r>
            <a:r>
              <a:t>=</a:t>
            </a:r>
            <a:r>
              <a:rPr>
                <a:solidFill>
                  <a:srgbClr val="FFA0A0"/>
                </a:solidFill>
              </a:rPr>
              <a:t>"280px"</a:t>
            </a:r>
            <a:r>
              <a:rPr b="1">
                <a:solidFill>
                  <a:srgbClr val="F0E68C"/>
                </a:solidFill>
              </a:rPr>
              <a:t>&gt;</a:t>
            </a:r>
            <a:r>
              <a:t>Action</a:t>
            </a:r>
            <a:r>
              <a:rPr b="1">
                <a:solidFill>
                  <a:srgbClr val="F0E68C"/>
                </a:solidFill>
              </a:rPr>
              <a:t>&lt;/th&gt;</a:t>
            </a:r>
            <a:endParaRPr>
              <a:solidFill>
                <a:srgbClr val="373737"/>
              </a:solidFill>
              <a:latin typeface="Menlo Regular"/>
              <a:ea typeface="Menlo Regular"/>
              <a:cs typeface="Menlo Regular"/>
              <a:sym typeface="Menlo Regular"/>
            </a:endParaRPr>
          </a:p>
          <a:p>
            <a:pPr marL="0" indent="0" defTabSz="443484">
              <a:spcBef>
                <a:spcPts val="0"/>
              </a:spcBef>
              <a:buClrTx/>
              <a:buSzTx/>
              <a:buNone/>
              <a:defRPr sz="1261">
                <a:latin typeface="Courier New"/>
                <a:ea typeface="Courier New"/>
                <a:cs typeface="Courier New"/>
                <a:sym typeface="Courier New"/>
              </a:defRPr>
            </a:pPr>
            <a:r>
              <a:t>        </a:t>
            </a:r>
            <a:r>
              <a:rPr b="1">
                <a:solidFill>
                  <a:srgbClr val="F0E68C"/>
                </a:solidFill>
              </a:rPr>
              <a:t>&lt;/tr&gt;</a:t>
            </a:r>
            <a:endParaRPr>
              <a:solidFill>
                <a:srgbClr val="373737"/>
              </a:solidFill>
              <a:latin typeface="Menlo Regular"/>
              <a:ea typeface="Menlo Regular"/>
              <a:cs typeface="Menlo Regular"/>
              <a:sym typeface="Menlo Regular"/>
            </a:endParaRPr>
          </a:p>
          <a:p>
            <a:pPr marL="0" indent="0" defTabSz="443484">
              <a:spcBef>
                <a:spcPts val="0"/>
              </a:spcBef>
              <a:buClrTx/>
              <a:buSzTx/>
              <a:buNone/>
              <a:defRPr sz="1261">
                <a:latin typeface="Courier New"/>
                <a:ea typeface="Courier New"/>
                <a:cs typeface="Courier New"/>
                <a:sym typeface="Courier New"/>
              </a:defRPr>
            </a:pPr>
            <a:r>
              <a:t>	    @foreach ($products as $product)</a:t>
            </a:r>
            <a:endParaRPr>
              <a:solidFill>
                <a:srgbClr val="373737"/>
              </a:solidFill>
              <a:latin typeface="Menlo Regular"/>
              <a:ea typeface="Menlo Regular"/>
              <a:cs typeface="Menlo Regular"/>
              <a:sym typeface="Menlo Regular"/>
            </a:endParaRPr>
          </a:p>
          <a:p>
            <a:pPr marL="0" indent="0" defTabSz="443484">
              <a:spcBef>
                <a:spcPts val="0"/>
              </a:spcBef>
              <a:buClrTx/>
              <a:buSzTx/>
              <a:buNone/>
              <a:defRPr sz="1261">
                <a:latin typeface="Courier New"/>
                <a:ea typeface="Courier New"/>
                <a:cs typeface="Courier New"/>
                <a:sym typeface="Courier New"/>
              </a:defRPr>
            </a:pPr>
            <a:r>
              <a:t>	    </a:t>
            </a:r>
            <a:r>
              <a:rPr b="1">
                <a:solidFill>
                  <a:srgbClr val="F0E68C"/>
                </a:solidFill>
              </a:rPr>
              <a:t>&lt;tr&gt;</a:t>
            </a:r>
            <a:endParaRPr>
              <a:solidFill>
                <a:srgbClr val="373737"/>
              </a:solidFill>
              <a:latin typeface="Menlo Regular"/>
              <a:ea typeface="Menlo Regular"/>
              <a:cs typeface="Menlo Regular"/>
              <a:sym typeface="Menlo Regular"/>
            </a:endParaRPr>
          </a:p>
          <a:p>
            <a:pPr marL="0" indent="0" defTabSz="443484">
              <a:spcBef>
                <a:spcPts val="0"/>
              </a:spcBef>
              <a:buClrTx/>
              <a:buSzTx/>
              <a:buNone/>
              <a:defRPr sz="1261">
                <a:latin typeface="Courier New"/>
                <a:ea typeface="Courier New"/>
                <a:cs typeface="Courier New"/>
                <a:sym typeface="Courier New"/>
              </a:defRPr>
            </a:pPr>
            <a:r>
              <a:t>	        </a:t>
            </a:r>
            <a:r>
              <a:rPr b="1">
                <a:solidFill>
                  <a:srgbClr val="F0E68C"/>
                </a:solidFill>
              </a:rPr>
              <a:t>&lt;td&gt;</a:t>
            </a:r>
            <a:r>
              <a:t>{{ ++$i }}</a:t>
            </a:r>
            <a:r>
              <a:rPr b="1">
                <a:solidFill>
                  <a:srgbClr val="F0E68C"/>
                </a:solidFill>
              </a:rPr>
              <a:t>&lt;/td&gt;</a:t>
            </a:r>
            <a:endParaRPr>
              <a:solidFill>
                <a:srgbClr val="373737"/>
              </a:solidFill>
              <a:latin typeface="Menlo Regular"/>
              <a:ea typeface="Menlo Regular"/>
              <a:cs typeface="Menlo Regular"/>
              <a:sym typeface="Menlo Regular"/>
            </a:endParaRPr>
          </a:p>
          <a:p>
            <a:pPr marL="0" indent="0" defTabSz="443484">
              <a:spcBef>
                <a:spcPts val="0"/>
              </a:spcBef>
              <a:buClrTx/>
              <a:buSzTx/>
              <a:buNone/>
              <a:defRPr sz="1261">
                <a:latin typeface="Courier New"/>
                <a:ea typeface="Courier New"/>
                <a:cs typeface="Courier New"/>
                <a:sym typeface="Courier New"/>
              </a:defRPr>
            </a:pPr>
            <a:r>
              <a:t>	        </a:t>
            </a:r>
            <a:r>
              <a:rPr b="1">
                <a:solidFill>
                  <a:srgbClr val="F0E68C"/>
                </a:solidFill>
              </a:rPr>
              <a:t>&lt;td&gt;</a:t>
            </a:r>
            <a:r>
              <a:t>{{ $product-&gt;name }}</a:t>
            </a:r>
            <a:r>
              <a:rPr b="1">
                <a:solidFill>
                  <a:srgbClr val="F0E68C"/>
                </a:solidFill>
              </a:rPr>
              <a:t>&lt;/td&gt;</a:t>
            </a:r>
            <a:endParaRPr>
              <a:solidFill>
                <a:srgbClr val="373737"/>
              </a:solidFill>
              <a:latin typeface="Menlo Regular"/>
              <a:ea typeface="Menlo Regular"/>
              <a:cs typeface="Menlo Regular"/>
              <a:sym typeface="Menlo Regular"/>
            </a:endParaRPr>
          </a:p>
          <a:p>
            <a:pPr marL="0" indent="0" defTabSz="443484">
              <a:spcBef>
                <a:spcPts val="0"/>
              </a:spcBef>
              <a:buClrTx/>
              <a:buSzTx/>
              <a:buNone/>
              <a:defRPr sz="1261">
                <a:latin typeface="Courier New"/>
                <a:ea typeface="Courier New"/>
                <a:cs typeface="Courier New"/>
                <a:sym typeface="Courier New"/>
              </a:defRPr>
            </a:pPr>
            <a:r>
              <a:t>	        </a:t>
            </a:r>
            <a:r>
              <a:rPr b="1">
                <a:solidFill>
                  <a:srgbClr val="F0E68C"/>
                </a:solidFill>
              </a:rPr>
              <a:t>&lt;td&gt;</a:t>
            </a:r>
            <a:r>
              <a:t>{{ $product-&gt;detail }}</a:t>
            </a:r>
            <a:r>
              <a:rPr b="1">
                <a:solidFill>
                  <a:srgbClr val="F0E68C"/>
                </a:solidFill>
              </a:rPr>
              <a:t>&lt;/td&gt;</a:t>
            </a:r>
            <a:endParaRPr>
              <a:solidFill>
                <a:srgbClr val="373737"/>
              </a:solidFill>
              <a:latin typeface="Menlo Regular"/>
              <a:ea typeface="Menlo Regular"/>
              <a:cs typeface="Menlo Regular"/>
              <a:sym typeface="Menlo Regular"/>
            </a:endParaRPr>
          </a:p>
          <a:p>
            <a:pPr marL="0" indent="0" defTabSz="443484">
              <a:spcBef>
                <a:spcPts val="0"/>
              </a:spcBef>
              <a:buClrTx/>
              <a:buSzTx/>
              <a:buNone/>
              <a:defRPr sz="1261">
                <a:latin typeface="Courier New"/>
                <a:ea typeface="Courier New"/>
                <a:cs typeface="Courier New"/>
                <a:sym typeface="Courier New"/>
              </a:defRPr>
            </a:pPr>
            <a:r>
              <a:t>	        </a:t>
            </a:r>
            <a:r>
              <a:rPr b="1">
                <a:solidFill>
                  <a:srgbClr val="F0E68C"/>
                </a:solidFill>
              </a:rPr>
              <a:t>&lt;td&gt;</a:t>
            </a:r>
            <a:endParaRPr>
              <a:solidFill>
                <a:srgbClr val="373737"/>
              </a:solidFill>
              <a:latin typeface="Menlo Regular"/>
              <a:ea typeface="Menlo Regular"/>
              <a:cs typeface="Menlo Regular"/>
              <a:sym typeface="Menlo Regular"/>
            </a:endParaRPr>
          </a:p>
          <a:p>
            <a:pPr marL="0" indent="0" defTabSz="443484">
              <a:spcBef>
                <a:spcPts val="0"/>
              </a:spcBef>
              <a:buClrTx/>
              <a:buSzTx/>
              <a:buNone/>
              <a:defRPr sz="1261">
                <a:solidFill>
                  <a:srgbClr val="FFA0A0"/>
                </a:solidFill>
                <a:latin typeface="Courier New"/>
                <a:ea typeface="Courier New"/>
                <a:cs typeface="Courier New"/>
                <a:sym typeface="Courier New"/>
              </a:defRPr>
            </a:pPr>
            <a:r>
              <a:rPr>
                <a:solidFill>
                  <a:srgbClr val="FFFFFF"/>
                </a:solidFill>
              </a:rPr>
              <a:t>                </a:t>
            </a:r>
            <a:r>
              <a:rPr b="1">
                <a:solidFill>
                  <a:srgbClr val="F0E68C"/>
                </a:solidFill>
              </a:rPr>
              <a:t>&lt;form</a:t>
            </a:r>
            <a:r>
              <a:rPr>
                <a:solidFill>
                  <a:srgbClr val="FFFFFF"/>
                </a:solidFill>
              </a:rPr>
              <a:t> </a:t>
            </a:r>
            <a:r>
              <a:rPr b="1">
                <a:solidFill>
                  <a:srgbClr val="BDB76B"/>
                </a:solidFill>
              </a:rPr>
              <a:t>action</a:t>
            </a:r>
            <a:r>
              <a:rPr>
                <a:solidFill>
                  <a:srgbClr val="FFFFFF"/>
                </a:solidFill>
              </a:rPr>
              <a:t>=</a:t>
            </a:r>
            <a:r>
              <a:t>"{{ route('products.destroy',$product-&gt;</a:t>
            </a:r>
            <a:r>
              <a:rPr>
                <a:solidFill>
                  <a:srgbClr val="FFFFFF"/>
                </a:solidFill>
              </a:rPr>
              <a:t>id) }}" method="POST"&gt;</a:t>
            </a:r>
            <a:endParaRPr>
              <a:solidFill>
                <a:srgbClr val="373737"/>
              </a:solidFill>
              <a:latin typeface="Menlo Regular"/>
              <a:ea typeface="Menlo Regular"/>
              <a:cs typeface="Menlo Regular"/>
              <a:sym typeface="Menlo Regular"/>
            </a:endParaRPr>
          </a:p>
          <a:p>
            <a:pPr marL="0" indent="0" defTabSz="443484">
              <a:spcBef>
                <a:spcPts val="0"/>
              </a:spcBef>
              <a:buClrTx/>
              <a:buSzTx/>
              <a:buNone/>
              <a:defRPr sz="1261">
                <a:solidFill>
                  <a:srgbClr val="FFA0A0"/>
                </a:solidFill>
                <a:latin typeface="Courier New"/>
                <a:ea typeface="Courier New"/>
                <a:cs typeface="Courier New"/>
                <a:sym typeface="Courier New"/>
              </a:defRPr>
            </a:pPr>
            <a:r>
              <a:rPr>
                <a:solidFill>
                  <a:srgbClr val="FFFFFF"/>
                </a:solidFill>
              </a:rPr>
              <a:t>                    </a:t>
            </a:r>
            <a:r>
              <a:rPr b="1">
                <a:solidFill>
                  <a:srgbClr val="F0E68C"/>
                </a:solidFill>
              </a:rPr>
              <a:t>&lt;a</a:t>
            </a:r>
            <a:r>
              <a:rPr>
                <a:solidFill>
                  <a:srgbClr val="FFFFFF"/>
                </a:solidFill>
              </a:rPr>
              <a:t> </a:t>
            </a:r>
            <a:r>
              <a:rPr b="1">
                <a:solidFill>
                  <a:srgbClr val="BDB76B"/>
                </a:solidFill>
              </a:rPr>
              <a:t>class</a:t>
            </a:r>
            <a:r>
              <a:rPr>
                <a:solidFill>
                  <a:srgbClr val="FFFFFF"/>
                </a:solidFill>
              </a:rPr>
              <a:t>=</a:t>
            </a:r>
            <a:r>
              <a:t>"btn btn-info"</a:t>
            </a:r>
            <a:r>
              <a:rPr>
                <a:solidFill>
                  <a:srgbClr val="FFFFFF"/>
                </a:solidFill>
              </a:rPr>
              <a:t> </a:t>
            </a:r>
            <a:r>
              <a:rPr b="1">
                <a:solidFill>
                  <a:srgbClr val="BDB76B"/>
                </a:solidFill>
              </a:rPr>
              <a:t>href</a:t>
            </a:r>
            <a:r>
              <a:rPr>
                <a:solidFill>
                  <a:srgbClr val="FFFFFF"/>
                </a:solidFill>
              </a:rPr>
              <a:t>=</a:t>
            </a:r>
            <a:r>
              <a:t>"{{ route('products.show',$product-&gt;</a:t>
            </a:r>
            <a:r>
              <a:rPr>
                <a:solidFill>
                  <a:srgbClr val="FFFFFF"/>
                </a:solidFill>
              </a:rPr>
              <a:t>id) }}"&gt;Show</a:t>
            </a:r>
            <a:r>
              <a:rPr b="1">
                <a:solidFill>
                  <a:srgbClr val="F0E68C"/>
                </a:solidFill>
              </a:rPr>
              <a:t>&lt;/a&gt;</a:t>
            </a:r>
            <a:endParaRPr>
              <a:solidFill>
                <a:srgbClr val="373737"/>
              </a:solidFill>
              <a:latin typeface="Menlo Regular"/>
              <a:ea typeface="Menlo Regular"/>
              <a:cs typeface="Menlo Regular"/>
              <a:sym typeface="Menlo Regular"/>
            </a:endParaRPr>
          </a:p>
          <a:p>
            <a:pPr marL="0" indent="0" defTabSz="443484">
              <a:spcBef>
                <a:spcPts val="0"/>
              </a:spcBef>
              <a:buClrTx/>
              <a:buSzTx/>
              <a:buNone/>
              <a:defRPr sz="1261">
                <a:latin typeface="Courier New"/>
                <a:ea typeface="Courier New"/>
                <a:cs typeface="Courier New"/>
                <a:sym typeface="Courier New"/>
              </a:defRPr>
            </a:pPr>
            <a:r>
              <a:t>                    @can('product-edit')</a:t>
            </a:r>
            <a:endParaRPr>
              <a:solidFill>
                <a:srgbClr val="373737"/>
              </a:solidFill>
              <a:latin typeface="Menlo Regular"/>
              <a:ea typeface="Menlo Regular"/>
              <a:cs typeface="Menlo Regular"/>
              <a:sym typeface="Menlo Regular"/>
            </a:endParaRPr>
          </a:p>
          <a:p>
            <a:pPr marL="0" indent="0" defTabSz="443484">
              <a:spcBef>
                <a:spcPts val="0"/>
              </a:spcBef>
              <a:buClrTx/>
              <a:buSzTx/>
              <a:buNone/>
              <a:defRPr sz="1261">
                <a:solidFill>
                  <a:srgbClr val="FFA0A0"/>
                </a:solidFill>
                <a:latin typeface="Courier New"/>
                <a:ea typeface="Courier New"/>
                <a:cs typeface="Courier New"/>
                <a:sym typeface="Courier New"/>
              </a:defRPr>
            </a:pPr>
            <a:r>
              <a:rPr>
                <a:solidFill>
                  <a:srgbClr val="FFFFFF"/>
                </a:solidFill>
              </a:rPr>
              <a:t>                    </a:t>
            </a:r>
            <a:r>
              <a:rPr b="1">
                <a:solidFill>
                  <a:srgbClr val="F0E68C"/>
                </a:solidFill>
              </a:rPr>
              <a:t>&lt;a</a:t>
            </a:r>
            <a:r>
              <a:rPr>
                <a:solidFill>
                  <a:srgbClr val="FFFFFF"/>
                </a:solidFill>
              </a:rPr>
              <a:t> </a:t>
            </a:r>
            <a:r>
              <a:rPr b="1">
                <a:solidFill>
                  <a:srgbClr val="BDB76B"/>
                </a:solidFill>
              </a:rPr>
              <a:t>class</a:t>
            </a:r>
            <a:r>
              <a:rPr>
                <a:solidFill>
                  <a:srgbClr val="FFFFFF"/>
                </a:solidFill>
              </a:rPr>
              <a:t>=</a:t>
            </a:r>
            <a:r>
              <a:t>"btn btn-primary"</a:t>
            </a:r>
            <a:r>
              <a:rPr>
                <a:solidFill>
                  <a:srgbClr val="FFFFFF"/>
                </a:solidFill>
              </a:rPr>
              <a:t> </a:t>
            </a:r>
            <a:r>
              <a:rPr b="1">
                <a:solidFill>
                  <a:srgbClr val="BDB76B"/>
                </a:solidFill>
              </a:rPr>
              <a:t>href</a:t>
            </a:r>
            <a:r>
              <a:rPr>
                <a:solidFill>
                  <a:srgbClr val="FFFFFF"/>
                </a:solidFill>
              </a:rPr>
              <a:t>=</a:t>
            </a:r>
            <a:r>
              <a:t>"{{ route('products.edit',$product-&gt;</a:t>
            </a:r>
            <a:r>
              <a:rPr>
                <a:solidFill>
                  <a:srgbClr val="FFFFFF"/>
                </a:solidFill>
              </a:rPr>
              <a:t>id) }}"&gt;Edit</a:t>
            </a:r>
            <a:r>
              <a:rPr b="1">
                <a:solidFill>
                  <a:srgbClr val="F0E68C"/>
                </a:solidFill>
              </a:rPr>
              <a:t>&lt;/a&gt;</a:t>
            </a:r>
            <a:endParaRPr>
              <a:solidFill>
                <a:srgbClr val="373737"/>
              </a:solidFill>
              <a:latin typeface="Menlo Regular"/>
              <a:ea typeface="Menlo Regular"/>
              <a:cs typeface="Menlo Regular"/>
              <a:sym typeface="Menlo Regular"/>
            </a:endParaRPr>
          </a:p>
          <a:p>
            <a:pPr marL="0" indent="0" defTabSz="443484">
              <a:spcBef>
                <a:spcPts val="0"/>
              </a:spcBef>
              <a:buClrTx/>
              <a:buSzTx/>
              <a:buNone/>
              <a:defRPr sz="1261">
                <a:latin typeface="Courier New"/>
                <a:ea typeface="Courier New"/>
                <a:cs typeface="Courier New"/>
                <a:sym typeface="Courier New"/>
              </a:defRPr>
            </a:pPr>
            <a:r>
              <a:t>                    @endcan</a:t>
            </a:r>
            <a:endParaRPr>
              <a:solidFill>
                <a:srgbClr val="373737"/>
              </a:solidFill>
              <a:latin typeface="Menlo Regular"/>
              <a:ea typeface="Menlo Regular"/>
              <a:cs typeface="Menlo Regular"/>
              <a:sym typeface="Menlo Regular"/>
            </a:endParaRPr>
          </a:p>
          <a:p>
            <a:pPr marL="0" indent="0" defTabSz="443484">
              <a:spcBef>
                <a:spcPts val="0"/>
              </a:spcBef>
              <a:buClrTx/>
              <a:buSzTx/>
              <a:buNone/>
              <a:defRPr sz="1261">
                <a:solidFill>
                  <a:srgbClr val="373737"/>
                </a:solidFill>
                <a:latin typeface="Menlo Regular"/>
                <a:ea typeface="Menlo Regular"/>
                <a:cs typeface="Menlo Regular"/>
                <a:sym typeface="Menlo Regular"/>
              </a:defRPr>
            </a:pPr>
          </a:p>
          <a:p>
            <a:pPr marL="0" indent="0" defTabSz="443484">
              <a:spcBef>
                <a:spcPts val="0"/>
              </a:spcBef>
              <a:buClrTx/>
              <a:buSzTx/>
              <a:buNone/>
              <a:defRPr sz="1261">
                <a:latin typeface="Courier New"/>
                <a:ea typeface="Courier New"/>
                <a:cs typeface="Courier New"/>
                <a:sym typeface="Courier New"/>
              </a:defRPr>
            </a:pPr>
            <a:r>
              <a:t>                    @csrf</a:t>
            </a:r>
            <a:endParaRPr>
              <a:solidFill>
                <a:srgbClr val="373737"/>
              </a:solidFill>
              <a:latin typeface="Menlo Regular"/>
              <a:ea typeface="Menlo Regular"/>
              <a:cs typeface="Menlo Regular"/>
              <a:sym typeface="Menlo Regular"/>
            </a:endParaRPr>
          </a:p>
          <a:p>
            <a:pPr marL="0" indent="0" defTabSz="443484">
              <a:spcBef>
                <a:spcPts val="0"/>
              </a:spcBef>
              <a:buClrTx/>
              <a:buSzTx/>
              <a:buNone/>
              <a:defRPr sz="1261">
                <a:latin typeface="Courier New"/>
                <a:ea typeface="Courier New"/>
                <a:cs typeface="Courier New"/>
                <a:sym typeface="Courier New"/>
              </a:defRPr>
            </a:pPr>
            <a:r>
              <a:t>                    @method('DELETE')</a:t>
            </a:r>
            <a:endParaRPr>
              <a:solidFill>
                <a:srgbClr val="373737"/>
              </a:solidFill>
              <a:latin typeface="Menlo Regular"/>
              <a:ea typeface="Menlo Regular"/>
              <a:cs typeface="Menlo Regular"/>
              <a:sym typeface="Menlo Regular"/>
            </a:endParaRPr>
          </a:p>
          <a:p>
            <a:pPr marL="0" indent="0" defTabSz="443484">
              <a:spcBef>
                <a:spcPts val="0"/>
              </a:spcBef>
              <a:buClrTx/>
              <a:buSzTx/>
              <a:buNone/>
              <a:defRPr sz="1261">
                <a:latin typeface="Courier New"/>
                <a:ea typeface="Courier New"/>
                <a:cs typeface="Courier New"/>
                <a:sym typeface="Courier New"/>
              </a:defRPr>
            </a:pPr>
            <a:r>
              <a:t>                    @can('product-delete')</a:t>
            </a:r>
            <a:endParaRPr>
              <a:solidFill>
                <a:srgbClr val="373737"/>
              </a:solidFill>
              <a:latin typeface="Menlo Regular"/>
              <a:ea typeface="Menlo Regular"/>
              <a:cs typeface="Menlo Regular"/>
              <a:sym typeface="Menlo Regular"/>
            </a:endParaRPr>
          </a:p>
          <a:p>
            <a:pPr marL="0" indent="0" defTabSz="443484">
              <a:spcBef>
                <a:spcPts val="0"/>
              </a:spcBef>
              <a:buClrTx/>
              <a:buSzTx/>
              <a:buNone/>
              <a:defRPr sz="1261">
                <a:latin typeface="Courier New"/>
                <a:ea typeface="Courier New"/>
                <a:cs typeface="Courier New"/>
                <a:sym typeface="Courier New"/>
              </a:defRPr>
            </a:pPr>
            <a:r>
              <a:t>                    </a:t>
            </a:r>
            <a:r>
              <a:rPr b="1">
                <a:solidFill>
                  <a:srgbClr val="F0E68C"/>
                </a:solidFill>
              </a:rPr>
              <a:t>&lt;button</a:t>
            </a:r>
            <a:r>
              <a:t> </a:t>
            </a:r>
            <a:r>
              <a:rPr b="1">
                <a:solidFill>
                  <a:srgbClr val="BDB76B"/>
                </a:solidFill>
              </a:rPr>
              <a:t>type</a:t>
            </a:r>
            <a:r>
              <a:t>=</a:t>
            </a:r>
            <a:r>
              <a:rPr>
                <a:solidFill>
                  <a:srgbClr val="FFA0A0"/>
                </a:solidFill>
              </a:rPr>
              <a:t>"submit"</a:t>
            </a:r>
            <a:r>
              <a:t> </a:t>
            </a:r>
            <a:r>
              <a:rPr b="1">
                <a:solidFill>
                  <a:srgbClr val="BDB76B"/>
                </a:solidFill>
              </a:rPr>
              <a:t>class</a:t>
            </a:r>
            <a:r>
              <a:t>=</a:t>
            </a:r>
            <a:r>
              <a:rPr>
                <a:solidFill>
                  <a:srgbClr val="FFA0A0"/>
                </a:solidFill>
              </a:rPr>
              <a:t>"btn btn-danger"</a:t>
            </a:r>
            <a:r>
              <a:rPr b="1">
                <a:solidFill>
                  <a:srgbClr val="F0E68C"/>
                </a:solidFill>
              </a:rPr>
              <a:t>&gt;</a:t>
            </a:r>
            <a:r>
              <a:t>Delete</a:t>
            </a:r>
            <a:r>
              <a:rPr b="1">
                <a:solidFill>
                  <a:srgbClr val="F0E68C"/>
                </a:solidFill>
              </a:rPr>
              <a:t>&lt;/button&gt;</a:t>
            </a:r>
            <a:endParaRPr>
              <a:solidFill>
                <a:srgbClr val="373737"/>
              </a:solidFill>
              <a:latin typeface="Menlo Regular"/>
              <a:ea typeface="Menlo Regular"/>
              <a:cs typeface="Menlo Regular"/>
              <a:sym typeface="Menlo Regular"/>
            </a:endParaRPr>
          </a:p>
          <a:p>
            <a:pPr marL="0" indent="0" defTabSz="443484">
              <a:spcBef>
                <a:spcPts val="0"/>
              </a:spcBef>
              <a:buClrTx/>
              <a:buSzTx/>
              <a:buNone/>
              <a:defRPr sz="1261">
                <a:latin typeface="Courier New"/>
                <a:ea typeface="Courier New"/>
                <a:cs typeface="Courier New"/>
                <a:sym typeface="Courier New"/>
              </a:defRPr>
            </a:pPr>
            <a:r>
              <a:t>                    @endcan</a:t>
            </a:r>
            <a:endParaRPr>
              <a:solidFill>
                <a:srgbClr val="373737"/>
              </a:solidFill>
              <a:latin typeface="Menlo Regular"/>
              <a:ea typeface="Menlo Regular"/>
              <a:cs typeface="Menlo Regular"/>
              <a:sym typeface="Menlo Regular"/>
            </a:endParaRPr>
          </a:p>
          <a:p>
            <a:pPr marL="0" indent="0" defTabSz="443484">
              <a:spcBef>
                <a:spcPts val="0"/>
              </a:spcBef>
              <a:buClrTx/>
              <a:buSzTx/>
              <a:buNone/>
              <a:defRPr sz="1261">
                <a:latin typeface="Courier New"/>
                <a:ea typeface="Courier New"/>
                <a:cs typeface="Courier New"/>
                <a:sym typeface="Courier New"/>
              </a:defRPr>
            </a:pPr>
            <a:r>
              <a:t>                </a:t>
            </a:r>
            <a:r>
              <a:rPr b="1">
                <a:solidFill>
                  <a:srgbClr val="F0E68C"/>
                </a:solidFill>
              </a:rPr>
              <a:t>&lt;/form&gt;</a:t>
            </a:r>
            <a:endParaRPr>
              <a:solidFill>
                <a:srgbClr val="373737"/>
              </a:solidFill>
              <a:latin typeface="Menlo Regular"/>
              <a:ea typeface="Menlo Regular"/>
              <a:cs typeface="Menlo Regular"/>
              <a:sym typeface="Menlo Regular"/>
            </a:endParaRPr>
          </a:p>
          <a:p>
            <a:pPr marL="0" indent="0" defTabSz="443484">
              <a:spcBef>
                <a:spcPts val="0"/>
              </a:spcBef>
              <a:buClrTx/>
              <a:buSzTx/>
              <a:buNone/>
              <a:defRPr sz="1261">
                <a:latin typeface="Courier New"/>
                <a:ea typeface="Courier New"/>
                <a:cs typeface="Courier New"/>
                <a:sym typeface="Courier New"/>
              </a:defRPr>
            </a:pPr>
            <a:r>
              <a:t>	        </a:t>
            </a:r>
            <a:r>
              <a:rPr b="1">
                <a:solidFill>
                  <a:srgbClr val="F0E68C"/>
                </a:solidFill>
              </a:rPr>
              <a:t>&lt;/td&gt;</a:t>
            </a:r>
            <a:endParaRPr>
              <a:solidFill>
                <a:srgbClr val="373737"/>
              </a:solidFill>
              <a:latin typeface="Menlo Regular"/>
              <a:ea typeface="Menlo Regular"/>
              <a:cs typeface="Menlo Regular"/>
              <a:sym typeface="Menlo Regular"/>
            </a:endParaRPr>
          </a:p>
          <a:p>
            <a:pPr marL="0" indent="0" defTabSz="443484">
              <a:spcBef>
                <a:spcPts val="0"/>
              </a:spcBef>
              <a:buClrTx/>
              <a:buSzTx/>
              <a:buNone/>
              <a:defRPr sz="1261">
                <a:latin typeface="Courier New"/>
                <a:ea typeface="Courier New"/>
                <a:cs typeface="Courier New"/>
                <a:sym typeface="Courier New"/>
              </a:defRPr>
            </a:pPr>
            <a:r>
              <a:t>	    </a:t>
            </a:r>
            <a:r>
              <a:rPr b="1">
                <a:solidFill>
                  <a:srgbClr val="F0E68C"/>
                </a:solidFill>
              </a:rPr>
              <a:t>&lt;/tr&gt;</a:t>
            </a:r>
            <a:endParaRPr>
              <a:solidFill>
                <a:srgbClr val="373737"/>
              </a:solidFill>
              <a:latin typeface="Menlo Regular"/>
              <a:ea typeface="Menlo Regular"/>
              <a:cs typeface="Menlo Regular"/>
              <a:sym typeface="Menlo Regular"/>
            </a:endParaRPr>
          </a:p>
          <a:p>
            <a:pPr marL="0" indent="0" defTabSz="443484">
              <a:spcBef>
                <a:spcPts val="0"/>
              </a:spcBef>
              <a:buClrTx/>
              <a:buSzTx/>
              <a:buNone/>
              <a:defRPr sz="1261">
                <a:latin typeface="Courier New"/>
                <a:ea typeface="Courier New"/>
                <a:cs typeface="Courier New"/>
                <a:sym typeface="Courier New"/>
              </a:defRPr>
            </a:pPr>
            <a:r>
              <a:t>	    @endforeach</a:t>
            </a:r>
            <a:endParaRPr>
              <a:solidFill>
                <a:srgbClr val="373737"/>
              </a:solidFill>
              <a:latin typeface="Menlo Regular"/>
              <a:ea typeface="Menlo Regular"/>
              <a:cs typeface="Menlo Regular"/>
              <a:sym typeface="Menlo Regular"/>
            </a:endParaRPr>
          </a:p>
          <a:p>
            <a:pPr marL="0" indent="0" defTabSz="443484">
              <a:spcBef>
                <a:spcPts val="0"/>
              </a:spcBef>
              <a:buClrTx/>
              <a:buSzTx/>
              <a:buNone/>
              <a:defRPr b="1" sz="1261">
                <a:solidFill>
                  <a:srgbClr val="F0E68C"/>
                </a:solidFill>
                <a:latin typeface="Courier New"/>
                <a:ea typeface="Courier New"/>
                <a:cs typeface="Courier New"/>
                <a:sym typeface="Courier New"/>
              </a:defRPr>
            </a:pPr>
            <a:r>
              <a:rPr b="0">
                <a:solidFill>
                  <a:srgbClr val="FFFFFF"/>
                </a:solidFill>
              </a:rPr>
              <a:t>    </a:t>
            </a:r>
            <a:r>
              <a:t>&lt;/table&gt;</a:t>
            </a:r>
            <a:endParaRPr b="0">
              <a:solidFill>
                <a:srgbClr val="373737"/>
              </a:solidFill>
              <a:latin typeface="Menlo Regular"/>
              <a:ea typeface="Menlo Regular"/>
              <a:cs typeface="Menlo Regular"/>
              <a:sym typeface="Menlo Regular"/>
            </a:endParaRPr>
          </a:p>
          <a:p>
            <a:pPr marL="0" indent="0" defTabSz="443484">
              <a:spcBef>
                <a:spcPts val="0"/>
              </a:spcBef>
              <a:buClrTx/>
              <a:buSzTx/>
              <a:buNone/>
              <a:defRPr sz="1261">
                <a:solidFill>
                  <a:srgbClr val="373737"/>
                </a:solidFill>
                <a:latin typeface="Menlo Regular"/>
                <a:ea typeface="Menlo Regular"/>
                <a:cs typeface="Menlo Regular"/>
                <a:sym typeface="Menlo Regular"/>
              </a:defRPr>
            </a:pPr>
          </a:p>
          <a:p>
            <a:pPr marL="0" indent="0" defTabSz="443484">
              <a:spcBef>
                <a:spcPts val="0"/>
              </a:spcBef>
              <a:buClrTx/>
              <a:buSzTx/>
              <a:buNone/>
              <a:defRPr sz="1261">
                <a:latin typeface="Courier New"/>
                <a:ea typeface="Courier New"/>
                <a:cs typeface="Courier New"/>
                <a:sym typeface="Courier New"/>
              </a:defRPr>
            </a:pPr>
            <a:r>
              <a:t>    {!! $products-&gt;links() !!}</a:t>
            </a:r>
            <a:endParaRPr>
              <a:solidFill>
                <a:srgbClr val="373737"/>
              </a:solidFill>
              <a:latin typeface="Menlo Regular"/>
              <a:ea typeface="Menlo Regular"/>
              <a:cs typeface="Menlo Regular"/>
              <a:sym typeface="Menlo Regular"/>
            </a:endParaRPr>
          </a:p>
          <a:p>
            <a:pPr marL="0" indent="0" defTabSz="443484">
              <a:spcBef>
                <a:spcPts val="0"/>
              </a:spcBef>
              <a:buClrTx/>
              <a:buSzTx/>
              <a:buNone/>
              <a:defRPr sz="1261">
                <a:solidFill>
                  <a:srgbClr val="373737"/>
                </a:solidFill>
                <a:latin typeface="Menlo Regular"/>
                <a:ea typeface="Menlo Regular"/>
                <a:cs typeface="Menlo Regular"/>
                <a:sym typeface="Menlo Regular"/>
              </a:defRPr>
            </a:pPr>
          </a:p>
          <a:p>
            <a:pPr marL="0" indent="0" defTabSz="443484">
              <a:spcBef>
                <a:spcPts val="0"/>
              </a:spcBef>
              <a:buClrTx/>
              <a:buSzTx/>
              <a:buNone/>
              <a:defRPr sz="1261">
                <a:latin typeface="Courier New"/>
                <a:ea typeface="Courier New"/>
                <a:cs typeface="Courier New"/>
                <a:sym typeface="Courier New"/>
              </a:defRPr>
            </a:pPr>
            <a:r>
              <a:t>@endsection</a:t>
            </a:r>
          </a:p>
        </p:txBody>
      </p:sp>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4" name="CMS Role &amp; Permission"/>
          <p:cNvSpPr txBox="1"/>
          <p:nvPr>
            <p:ph type="title"/>
          </p:nvPr>
        </p:nvSpPr>
        <p:spPr>
          <a:xfrm>
            <a:off x="1270000" y="792774"/>
            <a:ext cx="21844000" cy="1557438"/>
          </a:xfrm>
          <a:prstGeom prst="rect">
            <a:avLst/>
          </a:prstGeom>
        </p:spPr>
        <p:txBody>
          <a:bodyPr/>
          <a:lstStyle/>
          <a:p>
            <a:pPr/>
            <a:r>
              <a:t>CMS Role &amp; Permission</a:t>
            </a:r>
          </a:p>
        </p:txBody>
      </p:sp>
      <p:sp>
        <p:nvSpPr>
          <p:cNvPr id="675" name="Step 9: resources/views/products/create.blade.php"/>
          <p:cNvSpPr txBox="1"/>
          <p:nvPr>
            <p:ph type="body" idx="21"/>
          </p:nvPr>
        </p:nvSpPr>
        <p:spPr>
          <a:xfrm>
            <a:off x="1270000" y="2133322"/>
            <a:ext cx="21844000" cy="1016001"/>
          </a:xfrm>
          <a:prstGeom prst="rect">
            <a:avLst/>
          </a:prstGeom>
          <a:extLst>
            <a:ext uri="{C572A759-6A51-4108-AA02-DFA0A04FC94B}">
              <ma14:wrappingTextBoxFlag xmlns:ma14="http://schemas.microsoft.com/office/mac/drawingml/2011/main" val="1"/>
            </a:ext>
          </a:extLst>
        </p:spPr>
        <p:txBody>
          <a:bodyPr/>
          <a:lstStyle/>
          <a:p>
            <a:pPr/>
            <a:r>
              <a:t>Step 9: resources/views/products/create.blade.php</a:t>
            </a:r>
          </a:p>
        </p:txBody>
      </p:sp>
      <p:sp>
        <p:nvSpPr>
          <p:cNvPr id="676" name="@extends('layouts.app')…"/>
          <p:cNvSpPr txBox="1"/>
          <p:nvPr>
            <p:ph type="body" idx="1"/>
          </p:nvPr>
        </p:nvSpPr>
        <p:spPr>
          <a:xfrm>
            <a:off x="1270000" y="3086100"/>
            <a:ext cx="19325678" cy="10312218"/>
          </a:xfrm>
          <a:prstGeom prst="rect">
            <a:avLst/>
          </a:prstGeom>
        </p:spPr>
        <p:txBody>
          <a:bodyPr/>
          <a:lstStyle/>
          <a:p>
            <a:pPr marL="0" indent="0" defTabSz="457200">
              <a:spcBef>
                <a:spcPts val="0"/>
              </a:spcBef>
              <a:buClrTx/>
              <a:buSzTx/>
              <a:buNone/>
              <a:defRPr sz="1300">
                <a:latin typeface="Courier New"/>
                <a:ea typeface="Courier New"/>
                <a:cs typeface="Courier New"/>
                <a:sym typeface="Courier New"/>
              </a:defRPr>
            </a:pPr>
            <a:r>
              <a:t>@extends('layouts.app')</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373737"/>
                </a:solidFill>
                <a:latin typeface="Menlo Regular"/>
                <a:ea typeface="Menlo Regular"/>
                <a:cs typeface="Menlo Regular"/>
                <a:sym typeface="Menlo Regular"/>
              </a:defRPr>
            </a:pPr>
          </a:p>
          <a:p>
            <a:pPr marL="0" indent="0" defTabSz="457200">
              <a:spcBef>
                <a:spcPts val="0"/>
              </a:spcBef>
              <a:buClrTx/>
              <a:buSzTx/>
              <a:buNone/>
              <a:defRPr sz="1300">
                <a:latin typeface="Courier New"/>
                <a:ea typeface="Courier New"/>
                <a:cs typeface="Courier New"/>
                <a:sym typeface="Courier New"/>
              </a:defRPr>
            </a:pPr>
            <a:r>
              <a:t>@section('content')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BDB76B"/>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t>class</a:t>
            </a:r>
            <a:r>
              <a:rPr>
                <a:solidFill>
                  <a:srgbClr val="FFFFFF"/>
                </a:solidFill>
              </a:rPr>
              <a:t>=</a:t>
            </a:r>
            <a:r>
              <a:rPr>
                <a:solidFill>
                  <a:srgbClr val="FFA0A0"/>
                </a:solidFill>
              </a:rPr>
              <a:t>"row"</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"col-lg-12 margin-tb"</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&lt;div</a:t>
            </a:r>
            <a:r>
              <a:t> </a:t>
            </a:r>
            <a:r>
              <a:rPr b="1">
                <a:solidFill>
                  <a:srgbClr val="BDB76B"/>
                </a:solidFill>
              </a:rPr>
              <a:t>class</a:t>
            </a:r>
            <a:r>
              <a:t>=</a:t>
            </a:r>
            <a:r>
              <a:rPr>
                <a:solidFill>
                  <a:srgbClr val="FFA0A0"/>
                </a:solidFill>
              </a:rPr>
              <a:t>"pull-left"</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&lt;h2&gt;</a:t>
            </a:r>
            <a:r>
              <a:t>Add New Product</a:t>
            </a:r>
            <a:r>
              <a:rPr b="1">
                <a:solidFill>
                  <a:srgbClr val="F0E68C"/>
                </a:solidFill>
              </a:rPr>
              <a:t>&lt;/h2&gt;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&lt;div</a:t>
            </a:r>
            <a:r>
              <a:t> </a:t>
            </a:r>
            <a:r>
              <a:rPr b="1">
                <a:solidFill>
                  <a:srgbClr val="BDB76B"/>
                </a:solidFill>
              </a:rPr>
              <a:t>class</a:t>
            </a:r>
            <a:r>
              <a:t>=</a:t>
            </a:r>
            <a:r>
              <a:rPr>
                <a:solidFill>
                  <a:srgbClr val="FFA0A0"/>
                </a:solidFill>
              </a:rPr>
              <a:t>"pull-right"</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&lt;a</a:t>
            </a:r>
            <a:r>
              <a:rPr>
                <a:solidFill>
                  <a:srgbClr val="FFFFFF"/>
                </a:solidFill>
              </a:rPr>
              <a:t> </a:t>
            </a:r>
            <a:r>
              <a:rPr b="1">
                <a:solidFill>
                  <a:srgbClr val="BDB76B"/>
                </a:solidFill>
              </a:rPr>
              <a:t>class</a:t>
            </a:r>
            <a:r>
              <a:rPr>
                <a:solidFill>
                  <a:srgbClr val="FFFFFF"/>
                </a:solidFill>
              </a:rPr>
              <a:t>=</a:t>
            </a:r>
            <a:r>
              <a:t>"btn btn-primary"</a:t>
            </a:r>
            <a:r>
              <a:rPr>
                <a:solidFill>
                  <a:srgbClr val="FFFFFF"/>
                </a:solidFill>
              </a:rPr>
              <a:t> </a:t>
            </a:r>
            <a:r>
              <a:rPr b="1">
                <a:solidFill>
                  <a:srgbClr val="BDB76B"/>
                </a:solidFill>
              </a:rPr>
              <a:t>href</a:t>
            </a:r>
            <a:r>
              <a:rPr>
                <a:solidFill>
                  <a:srgbClr val="FFFFFF"/>
                </a:solidFill>
              </a:rPr>
              <a:t>=</a:t>
            </a:r>
            <a:r>
              <a:t>"{{ route('products.index') }}"</a:t>
            </a:r>
            <a:r>
              <a:rPr b="1">
                <a:solidFill>
                  <a:srgbClr val="F0E68C"/>
                </a:solidFill>
              </a:rPr>
              <a:t>&gt;</a:t>
            </a:r>
            <a:r>
              <a:rPr>
                <a:solidFill>
                  <a:srgbClr val="FFFFFF"/>
                </a:solidFill>
              </a:rPr>
              <a:t> Back</a:t>
            </a:r>
            <a:r>
              <a:rPr b="1">
                <a:solidFill>
                  <a:srgbClr val="F0E68C"/>
                </a:solidFill>
              </a:rPr>
              <a:t>&lt;/a&gt;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b="1" sz="1300">
                <a:solidFill>
                  <a:srgbClr val="F0E68C"/>
                </a:solidFill>
                <a:latin typeface="Courier New"/>
                <a:ea typeface="Courier New"/>
                <a:cs typeface="Courier New"/>
                <a:sym typeface="Courier New"/>
              </a:defRPr>
            </a:pPr>
            <a:r>
              <a:rPr b="0">
                <a:solidFill>
                  <a:srgbClr val="FFFFFF"/>
                </a:solidFill>
              </a:rPr>
              <a:t>    </a:t>
            </a:r>
            <a:r>
              <a:t>&lt;/div&gt;</a:t>
            </a:r>
            <a:endParaRPr b="0">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373737"/>
                </a:solidFill>
                <a:latin typeface="Menlo Regular"/>
                <a:ea typeface="Menlo Regular"/>
                <a:cs typeface="Menlo Regular"/>
                <a:sym typeface="Menlo Regular"/>
              </a:defRPr>
            </a:pPr>
          </a:p>
          <a:p>
            <a:pPr marL="0" indent="0" defTabSz="457200">
              <a:spcBef>
                <a:spcPts val="0"/>
              </a:spcBef>
              <a:buClrTx/>
              <a:buSzTx/>
              <a:buNone/>
              <a:defRPr sz="1300">
                <a:latin typeface="Courier New"/>
                <a:ea typeface="Courier New"/>
                <a:cs typeface="Courier New"/>
                <a:sym typeface="Courier New"/>
              </a:defRPr>
            </a:pPr>
            <a:r>
              <a:t>    @if ($errors-&gt;any())</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"alert alert-danger"</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&lt;strong&gt;</a:t>
            </a:r>
            <a:r>
              <a:t>Whoops!</a:t>
            </a:r>
            <a:r>
              <a:rPr b="1">
                <a:solidFill>
                  <a:srgbClr val="F0E68C"/>
                </a:solidFill>
              </a:rPr>
              <a:t>&lt;/strong&gt;</a:t>
            </a:r>
            <a:r>
              <a:t> There were some problems with your input.</a:t>
            </a:r>
            <a:r>
              <a:rPr b="1">
                <a:solidFill>
                  <a:srgbClr val="F0E68C"/>
                </a:solidFill>
              </a:rPr>
              <a:t>&lt;br&gt;&lt;br&gt;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&lt;ul&gt;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@foreach ($errors-&gt;all() as $error)</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&lt;li&gt;</a:t>
            </a:r>
            <a:r>
              <a:t>{{ $error }}</a:t>
            </a:r>
            <a:r>
              <a:rPr b="1">
                <a:solidFill>
                  <a:srgbClr val="F0E68C"/>
                </a:solidFill>
              </a:rPr>
              <a:t>&lt;/li&gt;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@endforeach</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&lt;/ul&gt;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@endif</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373737"/>
                </a:solidFill>
                <a:latin typeface="Menlo Regular"/>
                <a:ea typeface="Menlo Regular"/>
                <a:cs typeface="Menlo Regular"/>
                <a:sym typeface="Menlo Regular"/>
              </a:defRPr>
            </a:pPr>
          </a:p>
          <a:p>
            <a:pPr marL="0" indent="0" defTabSz="457200">
              <a:spcBef>
                <a:spcPts val="0"/>
              </a:spcBef>
              <a:buClrTx/>
              <a:buSzTx/>
              <a:buNone/>
              <a:defRPr sz="13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&lt;form</a:t>
            </a:r>
            <a:r>
              <a:rPr>
                <a:solidFill>
                  <a:srgbClr val="FFFFFF"/>
                </a:solidFill>
              </a:rPr>
              <a:t> </a:t>
            </a:r>
            <a:r>
              <a:rPr b="1">
                <a:solidFill>
                  <a:srgbClr val="BDB76B"/>
                </a:solidFill>
              </a:rPr>
              <a:t>action</a:t>
            </a:r>
            <a:r>
              <a:rPr>
                <a:solidFill>
                  <a:srgbClr val="FFFFFF"/>
                </a:solidFill>
              </a:rPr>
              <a:t>=</a:t>
            </a:r>
            <a:r>
              <a:t>"{{ route('products.store') }}"</a:t>
            </a:r>
            <a:r>
              <a:rPr>
                <a:solidFill>
                  <a:srgbClr val="FFFFFF"/>
                </a:solidFill>
              </a:rPr>
              <a:t> </a:t>
            </a:r>
            <a:r>
              <a:rPr b="1">
                <a:solidFill>
                  <a:srgbClr val="BDB76B"/>
                </a:solidFill>
              </a:rPr>
              <a:t>method</a:t>
            </a:r>
            <a:r>
              <a:rPr>
                <a:solidFill>
                  <a:srgbClr val="FFFFFF"/>
                </a:solidFill>
              </a:rPr>
              <a:t>=</a:t>
            </a:r>
            <a:r>
              <a:t>"POST"</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@csrf</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373737"/>
                </a:solidFill>
                <a:latin typeface="Menlo Regular"/>
                <a:ea typeface="Menlo Regular"/>
                <a:cs typeface="Menlo Regular"/>
                <a:sym typeface="Menlo Regular"/>
              </a:defRPr>
            </a:p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&lt;div</a:t>
            </a:r>
            <a:r>
              <a:t> </a:t>
            </a:r>
            <a:r>
              <a:rPr b="1">
                <a:solidFill>
                  <a:srgbClr val="BDB76B"/>
                </a:solidFill>
              </a:rPr>
              <a:t>class</a:t>
            </a:r>
            <a:r>
              <a:t>=</a:t>
            </a:r>
            <a:r>
              <a:rPr>
                <a:solidFill>
                  <a:srgbClr val="FFA0A0"/>
                </a:solidFill>
              </a:rPr>
              <a:t>"row"</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"col-xs-12 col-sm-12 col-md-12"</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"form-group"</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&lt;strong&gt;</a:t>
            </a:r>
            <a:r>
              <a:t>Name:</a:t>
            </a:r>
            <a:r>
              <a:rPr b="1">
                <a:solidFill>
                  <a:srgbClr val="F0E68C"/>
                </a:solidFill>
              </a:rPr>
              <a:t>&lt;/strong&gt;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&lt;input</a:t>
            </a:r>
            <a:r>
              <a:t> </a:t>
            </a:r>
            <a:r>
              <a:rPr b="1">
                <a:solidFill>
                  <a:srgbClr val="BDB76B"/>
                </a:solidFill>
              </a:rPr>
              <a:t>type</a:t>
            </a:r>
            <a:r>
              <a:t>=</a:t>
            </a:r>
            <a:r>
              <a:rPr>
                <a:solidFill>
                  <a:srgbClr val="FFA0A0"/>
                </a:solidFill>
              </a:rPr>
              <a:t>"text"</a:t>
            </a:r>
            <a:r>
              <a:t> </a:t>
            </a:r>
            <a:r>
              <a:rPr b="1">
                <a:solidFill>
                  <a:srgbClr val="BDB76B"/>
                </a:solidFill>
              </a:rPr>
              <a:t>name</a:t>
            </a:r>
            <a:r>
              <a:t>=</a:t>
            </a:r>
            <a:r>
              <a:rPr>
                <a:solidFill>
                  <a:srgbClr val="FFA0A0"/>
                </a:solidFill>
              </a:rPr>
              <a:t>"name"</a:t>
            </a:r>
            <a:r>
              <a:t> </a:t>
            </a:r>
            <a:r>
              <a:rPr b="1">
                <a:solidFill>
                  <a:srgbClr val="BDB76B"/>
                </a:solidFill>
              </a:rPr>
              <a:t>class</a:t>
            </a:r>
            <a:r>
              <a:t>=</a:t>
            </a:r>
            <a:r>
              <a:rPr>
                <a:solidFill>
                  <a:srgbClr val="FFA0A0"/>
                </a:solidFill>
              </a:rPr>
              <a:t>"form-control"</a:t>
            </a:r>
            <a:r>
              <a:t> </a:t>
            </a:r>
            <a:r>
              <a:rPr b="1">
                <a:solidFill>
                  <a:srgbClr val="BDB76B"/>
                </a:solidFill>
              </a:rPr>
              <a:t>placeholder</a:t>
            </a:r>
            <a:r>
              <a:t>=</a:t>
            </a:r>
            <a:r>
              <a:rPr>
                <a:solidFill>
                  <a:srgbClr val="FFA0A0"/>
                </a:solidFill>
              </a:rPr>
              <a:t>"Name"</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"col-xs-12 col-sm-12 col-md-12"</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"form-group"</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&lt;strong&gt;</a:t>
            </a:r>
            <a:r>
              <a:t>Detail:</a:t>
            </a:r>
            <a:r>
              <a:rPr b="1">
                <a:solidFill>
                  <a:srgbClr val="F0E68C"/>
                </a:solidFill>
              </a:rPr>
              <a:t>&lt;/strong&gt;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&lt;textarea</a:t>
            </a:r>
            <a:r>
              <a:t> </a:t>
            </a:r>
            <a:r>
              <a:rPr b="1">
                <a:solidFill>
                  <a:srgbClr val="BDB76B"/>
                </a:solidFill>
              </a:rPr>
              <a:t>class</a:t>
            </a:r>
            <a:r>
              <a:t>=</a:t>
            </a:r>
            <a:r>
              <a:rPr>
                <a:solidFill>
                  <a:srgbClr val="FFA0A0"/>
                </a:solidFill>
              </a:rPr>
              <a:t>"form-control"</a:t>
            </a:r>
            <a:r>
              <a:t> </a:t>
            </a:r>
            <a:r>
              <a:rPr b="1">
                <a:solidFill>
                  <a:srgbClr val="BDB76B"/>
                </a:solidFill>
              </a:rPr>
              <a:t>style</a:t>
            </a:r>
            <a:r>
              <a:t>=</a:t>
            </a:r>
            <a:r>
              <a:rPr>
                <a:solidFill>
                  <a:srgbClr val="FFA0A0"/>
                </a:solidFill>
              </a:rPr>
              <a:t>"</a:t>
            </a:r>
            <a:r>
              <a:t>height:</a:t>
            </a:r>
            <a:r>
              <a:rPr>
                <a:solidFill>
                  <a:srgbClr val="CD5C5C"/>
                </a:solidFill>
              </a:rPr>
              <a:t>150px</a:t>
            </a:r>
            <a:r>
              <a:rPr>
                <a:solidFill>
                  <a:srgbClr val="FFA0A0"/>
                </a:solidFill>
              </a:rPr>
              <a:t>"</a:t>
            </a:r>
            <a:r>
              <a:t> </a:t>
            </a:r>
            <a:r>
              <a:rPr b="1">
                <a:solidFill>
                  <a:srgbClr val="BDB76B"/>
                </a:solidFill>
              </a:rPr>
              <a:t>name</a:t>
            </a:r>
            <a:r>
              <a:t>=</a:t>
            </a:r>
            <a:r>
              <a:rPr>
                <a:solidFill>
                  <a:srgbClr val="FFA0A0"/>
                </a:solidFill>
              </a:rPr>
              <a:t>"detail"</a:t>
            </a:r>
            <a:r>
              <a:t> </a:t>
            </a:r>
            <a:r>
              <a:rPr b="1">
                <a:solidFill>
                  <a:srgbClr val="BDB76B"/>
                </a:solidFill>
              </a:rPr>
              <a:t>placeholder</a:t>
            </a:r>
            <a:r>
              <a:t>=</a:t>
            </a:r>
            <a:r>
              <a:rPr>
                <a:solidFill>
                  <a:srgbClr val="FFA0A0"/>
                </a:solidFill>
              </a:rPr>
              <a:t>"Detail"</a:t>
            </a:r>
            <a:r>
              <a:rPr b="1">
                <a:solidFill>
                  <a:srgbClr val="F0E68C"/>
                </a:solidFill>
              </a:rPr>
              <a:t>&gt;&lt;/textarea&gt;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"col-xs-12 col-sm-12 col-md-12 text-center"</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&lt;button</a:t>
            </a:r>
            <a:r>
              <a:rPr>
                <a:solidFill>
                  <a:srgbClr val="FFFFFF"/>
                </a:solidFill>
              </a:rPr>
              <a:t> </a:t>
            </a:r>
            <a:r>
              <a:rPr b="1">
                <a:solidFill>
                  <a:srgbClr val="BDB76B"/>
                </a:solidFill>
              </a:rPr>
              <a:t>type</a:t>
            </a:r>
            <a:r>
              <a:rPr>
                <a:solidFill>
                  <a:srgbClr val="FFFFFF"/>
                </a:solidFill>
              </a:rPr>
              <a:t>=</a:t>
            </a:r>
            <a:r>
              <a:t>"submit"</a:t>
            </a:r>
            <a:r>
              <a:rPr>
                <a:solidFill>
                  <a:srgbClr val="FFFFFF"/>
                </a:solidFill>
              </a:rPr>
              <a:t> </a:t>
            </a:r>
            <a:r>
              <a:rPr b="1">
                <a:solidFill>
                  <a:srgbClr val="BDB76B"/>
                </a:solidFill>
              </a:rPr>
              <a:t>class</a:t>
            </a:r>
            <a:r>
              <a:rPr>
                <a:solidFill>
                  <a:srgbClr val="FFFFFF"/>
                </a:solidFill>
              </a:rPr>
              <a:t>=</a:t>
            </a:r>
            <a:r>
              <a:t>"btn btn-primary"</a:t>
            </a:r>
            <a:r>
              <a:rPr b="1">
                <a:solidFill>
                  <a:srgbClr val="F0E68C"/>
                </a:solidFill>
              </a:rPr>
              <a:t>&gt;</a:t>
            </a:r>
            <a:r>
              <a:rPr>
                <a:solidFill>
                  <a:srgbClr val="FFFFFF"/>
                </a:solidFill>
              </a:rPr>
              <a:t>Submit</a:t>
            </a:r>
            <a:r>
              <a:rPr b="1">
                <a:solidFill>
                  <a:srgbClr val="F0E68C"/>
                </a:solidFill>
              </a:rPr>
              <a:t>&lt;/button&gt;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b="1" sz="1300">
                <a:solidFill>
                  <a:srgbClr val="F0E68C"/>
                </a:solidFill>
                <a:latin typeface="Courier New"/>
                <a:ea typeface="Courier New"/>
                <a:cs typeface="Courier New"/>
                <a:sym typeface="Courier New"/>
              </a:defRPr>
            </a:pPr>
            <a:r>
              <a:rPr b="0">
                <a:solidFill>
                  <a:srgbClr val="FFFFFF"/>
                </a:solidFill>
              </a:rPr>
              <a:t>		</a:t>
            </a:r>
            <a:r>
              <a:t>&lt;/div&gt;</a:t>
            </a:r>
            <a:endParaRPr b="0">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373737"/>
                </a:solidFill>
                <a:latin typeface="Menlo Regular"/>
                <a:ea typeface="Menlo Regular"/>
                <a:cs typeface="Menlo Regular"/>
                <a:sym typeface="Menlo Regular"/>
              </a:defRPr>
            </a:pPr>
          </a:p>
          <a:p>
            <a:pPr marL="0" indent="0" defTabSz="457200">
              <a:spcBef>
                <a:spcPts val="0"/>
              </a:spcBef>
              <a:buClrTx/>
              <a:buSzTx/>
              <a:buNone/>
              <a:defRPr b="1" sz="1300">
                <a:solidFill>
                  <a:srgbClr val="F0E68C"/>
                </a:solidFill>
                <a:latin typeface="Courier New"/>
                <a:ea typeface="Courier New"/>
                <a:cs typeface="Courier New"/>
                <a:sym typeface="Courier New"/>
              </a:defRPr>
            </a:pPr>
            <a:r>
              <a:rPr b="0">
                <a:solidFill>
                  <a:srgbClr val="FFFFFF"/>
                </a:solidFill>
              </a:rPr>
              <a:t>    </a:t>
            </a:r>
            <a:r>
              <a:t>&lt;/form&gt;</a:t>
            </a:r>
            <a:endParaRPr b="0">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373737"/>
                </a:solidFill>
                <a:latin typeface="Menlo Regular"/>
                <a:ea typeface="Menlo Regular"/>
                <a:cs typeface="Menlo Regular"/>
                <a:sym typeface="Menlo Regular"/>
              </a:defRPr>
            </a:pPr>
          </a:p>
          <a:p>
            <a:pPr marL="0" indent="0" defTabSz="457200">
              <a:spcBef>
                <a:spcPts val="0"/>
              </a:spcBef>
              <a:buClrTx/>
              <a:buSzTx/>
              <a:buNone/>
              <a:defRPr sz="1300">
                <a:latin typeface="Courier New"/>
                <a:ea typeface="Courier New"/>
                <a:cs typeface="Courier New"/>
                <a:sym typeface="Courier New"/>
              </a:defRPr>
            </a:pP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@endsection</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Laravel Best Practices"/>
          <p:cNvSpPr txBox="1"/>
          <p:nvPr>
            <p:ph type="title"/>
          </p:nvPr>
        </p:nvSpPr>
        <p:spPr>
          <a:prstGeom prst="rect">
            <a:avLst/>
          </a:prstGeom>
        </p:spPr>
        <p:txBody>
          <a:bodyPr/>
          <a:lstStyle/>
          <a:p>
            <a:pPr/>
            <a:r>
              <a:t>Laravel Best Practices</a:t>
            </a:r>
          </a:p>
        </p:txBody>
      </p:sp>
    </p:spTree>
  </p:cSld>
  <p:clrMapOvr>
    <a:masterClrMapping/>
  </p:clrMapOvr>
  <p:transition xmlns:p14="http://schemas.microsoft.com/office/powerpoint/2010/main" spd="med" advClick="1"/>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8" name="CMS Role &amp; Permission"/>
          <p:cNvSpPr txBox="1"/>
          <p:nvPr>
            <p:ph type="title"/>
          </p:nvPr>
        </p:nvSpPr>
        <p:spPr>
          <a:xfrm>
            <a:off x="1270000" y="792774"/>
            <a:ext cx="21844000" cy="1557438"/>
          </a:xfrm>
          <a:prstGeom prst="rect">
            <a:avLst/>
          </a:prstGeom>
        </p:spPr>
        <p:txBody>
          <a:bodyPr/>
          <a:lstStyle/>
          <a:p>
            <a:pPr/>
            <a:r>
              <a:t>CMS Role &amp; Permission</a:t>
            </a:r>
          </a:p>
        </p:txBody>
      </p:sp>
      <p:sp>
        <p:nvSpPr>
          <p:cNvPr id="679" name="Step 9: resources/views/products/edit.blade.php"/>
          <p:cNvSpPr txBox="1"/>
          <p:nvPr>
            <p:ph type="body" idx="21"/>
          </p:nvPr>
        </p:nvSpPr>
        <p:spPr>
          <a:xfrm>
            <a:off x="1270000" y="2133322"/>
            <a:ext cx="21844000" cy="1016001"/>
          </a:xfrm>
          <a:prstGeom prst="rect">
            <a:avLst/>
          </a:prstGeom>
          <a:extLst>
            <a:ext uri="{C572A759-6A51-4108-AA02-DFA0A04FC94B}">
              <ma14:wrappingTextBoxFlag xmlns:ma14="http://schemas.microsoft.com/office/mac/drawingml/2011/main" val="1"/>
            </a:ext>
          </a:extLst>
        </p:spPr>
        <p:txBody>
          <a:bodyPr/>
          <a:lstStyle/>
          <a:p>
            <a:pPr/>
            <a:r>
              <a:t>Step 9: resources/views/products/edit.blade.php</a:t>
            </a:r>
          </a:p>
        </p:txBody>
      </p:sp>
      <p:sp>
        <p:nvSpPr>
          <p:cNvPr id="680" name="@extends('layouts.app')…"/>
          <p:cNvSpPr txBox="1"/>
          <p:nvPr>
            <p:ph type="body" idx="1"/>
          </p:nvPr>
        </p:nvSpPr>
        <p:spPr>
          <a:xfrm>
            <a:off x="1270000" y="3086100"/>
            <a:ext cx="19325678" cy="10312218"/>
          </a:xfrm>
          <a:prstGeom prst="rect">
            <a:avLst/>
          </a:prstGeom>
        </p:spPr>
        <p:txBody>
          <a:bodyPr/>
          <a:lstStyle/>
          <a:p>
            <a:pPr marL="0" indent="0" defTabSz="457200">
              <a:spcBef>
                <a:spcPts val="0"/>
              </a:spcBef>
              <a:buClrTx/>
              <a:buSzTx/>
              <a:buNone/>
              <a:defRPr sz="1300">
                <a:latin typeface="Courier New"/>
                <a:ea typeface="Courier New"/>
                <a:cs typeface="Courier New"/>
                <a:sym typeface="Courier New"/>
              </a:defRPr>
            </a:pPr>
            <a:r>
              <a:t>@extends('layouts.app')</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373737"/>
                </a:solidFill>
                <a:latin typeface="Menlo Regular"/>
                <a:ea typeface="Menlo Regular"/>
                <a:cs typeface="Menlo Regular"/>
                <a:sym typeface="Menlo Regular"/>
              </a:defRPr>
            </a:pPr>
          </a:p>
          <a:p>
            <a:pPr marL="0" indent="0" defTabSz="457200">
              <a:spcBef>
                <a:spcPts val="0"/>
              </a:spcBef>
              <a:buClrTx/>
              <a:buSzTx/>
              <a:buNone/>
              <a:defRPr sz="1300">
                <a:latin typeface="Courier New"/>
                <a:ea typeface="Courier New"/>
                <a:cs typeface="Courier New"/>
                <a:sym typeface="Courier New"/>
              </a:defRPr>
            </a:pPr>
            <a:r>
              <a:t>@section('content')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BDB76B"/>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t>class</a:t>
            </a:r>
            <a:r>
              <a:rPr>
                <a:solidFill>
                  <a:srgbClr val="FFFFFF"/>
                </a:solidFill>
              </a:rPr>
              <a:t>=</a:t>
            </a:r>
            <a:r>
              <a:rPr>
                <a:solidFill>
                  <a:srgbClr val="FFA0A0"/>
                </a:solidFill>
              </a:rPr>
              <a:t>"row"</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"col-lg-12 margin-tb"</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&lt;div</a:t>
            </a:r>
            <a:r>
              <a:t> </a:t>
            </a:r>
            <a:r>
              <a:rPr b="1">
                <a:solidFill>
                  <a:srgbClr val="BDB76B"/>
                </a:solidFill>
              </a:rPr>
              <a:t>class</a:t>
            </a:r>
            <a:r>
              <a:t>=</a:t>
            </a:r>
            <a:r>
              <a:rPr>
                <a:solidFill>
                  <a:srgbClr val="FFA0A0"/>
                </a:solidFill>
              </a:rPr>
              <a:t>"pull-left"</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&lt;h2&gt;</a:t>
            </a:r>
            <a:r>
              <a:t>Edit Product</a:t>
            </a:r>
            <a:r>
              <a:rPr b="1">
                <a:solidFill>
                  <a:srgbClr val="F0E68C"/>
                </a:solidFill>
              </a:rPr>
              <a:t>&lt;/h2&gt;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&lt;div</a:t>
            </a:r>
            <a:r>
              <a:t> </a:t>
            </a:r>
            <a:r>
              <a:rPr b="1">
                <a:solidFill>
                  <a:srgbClr val="BDB76B"/>
                </a:solidFill>
              </a:rPr>
              <a:t>class</a:t>
            </a:r>
            <a:r>
              <a:t>=</a:t>
            </a:r>
            <a:r>
              <a:rPr>
                <a:solidFill>
                  <a:srgbClr val="FFA0A0"/>
                </a:solidFill>
              </a:rPr>
              <a:t>"pull-right"</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&lt;a</a:t>
            </a:r>
            <a:r>
              <a:rPr>
                <a:solidFill>
                  <a:srgbClr val="FFFFFF"/>
                </a:solidFill>
              </a:rPr>
              <a:t> </a:t>
            </a:r>
            <a:r>
              <a:rPr b="1">
                <a:solidFill>
                  <a:srgbClr val="BDB76B"/>
                </a:solidFill>
              </a:rPr>
              <a:t>class</a:t>
            </a:r>
            <a:r>
              <a:rPr>
                <a:solidFill>
                  <a:srgbClr val="FFFFFF"/>
                </a:solidFill>
              </a:rPr>
              <a:t>=</a:t>
            </a:r>
            <a:r>
              <a:t>"btn btn-primary"</a:t>
            </a:r>
            <a:r>
              <a:rPr>
                <a:solidFill>
                  <a:srgbClr val="FFFFFF"/>
                </a:solidFill>
              </a:rPr>
              <a:t> </a:t>
            </a:r>
            <a:r>
              <a:rPr b="1">
                <a:solidFill>
                  <a:srgbClr val="BDB76B"/>
                </a:solidFill>
              </a:rPr>
              <a:t>href</a:t>
            </a:r>
            <a:r>
              <a:rPr>
                <a:solidFill>
                  <a:srgbClr val="FFFFFF"/>
                </a:solidFill>
              </a:rPr>
              <a:t>=</a:t>
            </a:r>
            <a:r>
              <a:t>"{{ route('products.index') }}"</a:t>
            </a:r>
            <a:r>
              <a:rPr b="1">
                <a:solidFill>
                  <a:srgbClr val="F0E68C"/>
                </a:solidFill>
              </a:rPr>
              <a:t>&gt;</a:t>
            </a:r>
            <a:r>
              <a:rPr>
                <a:solidFill>
                  <a:srgbClr val="FFFFFF"/>
                </a:solidFill>
              </a:rPr>
              <a:t> Back</a:t>
            </a:r>
            <a:r>
              <a:rPr b="1">
                <a:solidFill>
                  <a:srgbClr val="F0E68C"/>
                </a:solidFill>
              </a:rPr>
              <a:t>&lt;/a&gt;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b="1" sz="1300">
                <a:solidFill>
                  <a:srgbClr val="F0E68C"/>
                </a:solidFill>
                <a:latin typeface="Courier New"/>
                <a:ea typeface="Courier New"/>
                <a:cs typeface="Courier New"/>
                <a:sym typeface="Courier New"/>
              </a:defRPr>
            </a:pPr>
            <a:r>
              <a:rPr b="0">
                <a:solidFill>
                  <a:srgbClr val="FFFFFF"/>
                </a:solidFill>
              </a:rPr>
              <a:t>    </a:t>
            </a:r>
            <a:r>
              <a:t>&lt;/div&gt;</a:t>
            </a:r>
            <a:endParaRPr b="0">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373737"/>
                </a:solidFill>
                <a:latin typeface="Menlo Regular"/>
                <a:ea typeface="Menlo Regular"/>
                <a:cs typeface="Menlo Regular"/>
                <a:sym typeface="Menlo Regular"/>
              </a:defRPr>
            </a:pPr>
          </a:p>
          <a:p>
            <a:pPr marL="0" indent="0" defTabSz="457200">
              <a:spcBef>
                <a:spcPts val="0"/>
              </a:spcBef>
              <a:buClrTx/>
              <a:buSzTx/>
              <a:buNone/>
              <a:defRPr sz="1300">
                <a:latin typeface="Courier New"/>
                <a:ea typeface="Courier New"/>
                <a:cs typeface="Courier New"/>
                <a:sym typeface="Courier New"/>
              </a:defRPr>
            </a:pPr>
            <a:r>
              <a:t>    @if ($errors-&gt;any())</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"alert alert-danger"</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&lt;strong&gt;</a:t>
            </a:r>
            <a:r>
              <a:t>Whoops!</a:t>
            </a:r>
            <a:r>
              <a:rPr b="1">
                <a:solidFill>
                  <a:srgbClr val="F0E68C"/>
                </a:solidFill>
              </a:rPr>
              <a:t>&lt;/strong&gt;</a:t>
            </a:r>
            <a:r>
              <a:t> There were some problems with your input.</a:t>
            </a:r>
            <a:r>
              <a:rPr b="1">
                <a:solidFill>
                  <a:srgbClr val="F0E68C"/>
                </a:solidFill>
              </a:rPr>
              <a:t>&lt;br&gt;&lt;br&gt;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&lt;ul&gt;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@foreach ($errors-&gt;all() as $error)</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&lt;li&gt;</a:t>
            </a:r>
            <a:r>
              <a:t>{{ $error }}</a:t>
            </a:r>
            <a:r>
              <a:rPr b="1">
                <a:solidFill>
                  <a:srgbClr val="F0E68C"/>
                </a:solidFill>
              </a:rPr>
              <a:t>&lt;/li&gt;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@endforeach</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&lt;/ul&gt;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@endif</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373737"/>
                </a:solidFill>
                <a:latin typeface="Menlo Regular"/>
                <a:ea typeface="Menlo Regular"/>
                <a:cs typeface="Menlo Regular"/>
                <a:sym typeface="Menlo Regular"/>
              </a:defRPr>
            </a:pPr>
          </a:p>
          <a:p>
            <a:pPr marL="0" indent="0" defTabSz="457200">
              <a:spcBef>
                <a:spcPts val="0"/>
              </a:spcBef>
              <a:buClrTx/>
              <a:buSzTx/>
              <a:buNone/>
              <a:defRPr sz="13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&lt;form</a:t>
            </a:r>
            <a:r>
              <a:rPr>
                <a:solidFill>
                  <a:srgbClr val="FFFFFF"/>
                </a:solidFill>
              </a:rPr>
              <a:t> </a:t>
            </a:r>
            <a:r>
              <a:rPr b="1">
                <a:solidFill>
                  <a:srgbClr val="BDB76B"/>
                </a:solidFill>
              </a:rPr>
              <a:t>action</a:t>
            </a:r>
            <a:r>
              <a:rPr>
                <a:solidFill>
                  <a:srgbClr val="FFFFFF"/>
                </a:solidFill>
              </a:rPr>
              <a:t>=</a:t>
            </a:r>
            <a:r>
              <a:t>"{{ route('products.update',$product-&gt;</a:t>
            </a:r>
            <a:r>
              <a:rPr>
                <a:solidFill>
                  <a:srgbClr val="FFFFFF"/>
                </a:solidFill>
              </a:rPr>
              <a:t>id) }}" method="POST"&gt;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@csrf</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@method('PUT')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373737"/>
                </a:solidFill>
                <a:latin typeface="Menlo Regular"/>
                <a:ea typeface="Menlo Regular"/>
                <a:cs typeface="Menlo Regular"/>
                <a:sym typeface="Menlo Regular"/>
              </a:defRPr>
            </a:p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&lt;div</a:t>
            </a:r>
            <a:r>
              <a:t> </a:t>
            </a:r>
            <a:r>
              <a:rPr b="1">
                <a:solidFill>
                  <a:srgbClr val="BDB76B"/>
                </a:solidFill>
              </a:rPr>
              <a:t>class</a:t>
            </a:r>
            <a:r>
              <a:t>=</a:t>
            </a:r>
            <a:r>
              <a:rPr>
                <a:solidFill>
                  <a:srgbClr val="FFA0A0"/>
                </a:solidFill>
              </a:rPr>
              <a:t>"row"</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"col-xs-12 col-sm-12 col-md-12"</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"form-group"</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&lt;strong&gt;</a:t>
            </a:r>
            <a:r>
              <a:t>Name:</a:t>
            </a:r>
            <a:r>
              <a:rPr b="1">
                <a:solidFill>
                  <a:srgbClr val="F0E68C"/>
                </a:solidFill>
              </a:rPr>
              <a:t>&lt;/strong&gt;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&lt;input</a:t>
            </a:r>
            <a:r>
              <a:t> </a:t>
            </a:r>
            <a:r>
              <a:rPr b="1">
                <a:solidFill>
                  <a:srgbClr val="BDB76B"/>
                </a:solidFill>
              </a:rPr>
              <a:t>type</a:t>
            </a:r>
            <a:r>
              <a:t>=</a:t>
            </a:r>
            <a:r>
              <a:rPr>
                <a:solidFill>
                  <a:srgbClr val="FFA0A0"/>
                </a:solidFill>
              </a:rPr>
              <a:t>"text"</a:t>
            </a:r>
            <a:r>
              <a:t> </a:t>
            </a:r>
            <a:r>
              <a:rPr b="1">
                <a:solidFill>
                  <a:srgbClr val="BDB76B"/>
                </a:solidFill>
              </a:rPr>
              <a:t>name</a:t>
            </a:r>
            <a:r>
              <a:t>=</a:t>
            </a:r>
            <a:r>
              <a:rPr>
                <a:solidFill>
                  <a:srgbClr val="FFA0A0"/>
                </a:solidFill>
              </a:rPr>
              <a:t>"name"</a:t>
            </a:r>
            <a:r>
              <a:t> </a:t>
            </a:r>
            <a:r>
              <a:rPr b="1">
                <a:solidFill>
                  <a:srgbClr val="BDB76B"/>
                </a:solidFill>
              </a:rPr>
              <a:t>value</a:t>
            </a:r>
            <a:r>
              <a:t>=</a:t>
            </a:r>
            <a:r>
              <a:rPr>
                <a:solidFill>
                  <a:srgbClr val="FFA0A0"/>
                </a:solidFill>
              </a:rPr>
              <a:t>"{{ $product-&gt;</a:t>
            </a:r>
            <a:r>
              <a:t>name }}" class="form-control" placeholder="Name"&gt;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"col-xs-12 col-sm-12 col-md-12"</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"form-group"</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&lt;strong&gt;</a:t>
            </a:r>
            <a:r>
              <a:t>Detail:</a:t>
            </a:r>
            <a:r>
              <a:rPr b="1">
                <a:solidFill>
                  <a:srgbClr val="F0E68C"/>
                </a:solidFill>
              </a:rPr>
              <a:t>&lt;/strong&gt;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&lt;textarea</a:t>
            </a:r>
            <a:r>
              <a:t> </a:t>
            </a:r>
            <a:r>
              <a:rPr b="1">
                <a:solidFill>
                  <a:srgbClr val="BDB76B"/>
                </a:solidFill>
              </a:rPr>
              <a:t>class</a:t>
            </a:r>
            <a:r>
              <a:t>=</a:t>
            </a:r>
            <a:r>
              <a:rPr>
                <a:solidFill>
                  <a:srgbClr val="FFA0A0"/>
                </a:solidFill>
              </a:rPr>
              <a:t>"form-control"</a:t>
            </a:r>
            <a:r>
              <a:t> </a:t>
            </a:r>
            <a:r>
              <a:rPr b="1">
                <a:solidFill>
                  <a:srgbClr val="BDB76B"/>
                </a:solidFill>
              </a:rPr>
              <a:t>style</a:t>
            </a:r>
            <a:r>
              <a:t>=</a:t>
            </a:r>
            <a:r>
              <a:rPr>
                <a:solidFill>
                  <a:srgbClr val="FFA0A0"/>
                </a:solidFill>
              </a:rPr>
              <a:t>"</a:t>
            </a:r>
            <a:r>
              <a:t>height:</a:t>
            </a:r>
            <a:r>
              <a:rPr>
                <a:solidFill>
                  <a:srgbClr val="CD5C5C"/>
                </a:solidFill>
              </a:rPr>
              <a:t>150px</a:t>
            </a:r>
            <a:r>
              <a:rPr>
                <a:solidFill>
                  <a:srgbClr val="FFA0A0"/>
                </a:solidFill>
              </a:rPr>
              <a:t>"</a:t>
            </a:r>
            <a:r>
              <a:t> </a:t>
            </a:r>
            <a:r>
              <a:rPr b="1">
                <a:solidFill>
                  <a:srgbClr val="BDB76B"/>
                </a:solidFill>
              </a:rPr>
              <a:t>name</a:t>
            </a:r>
            <a:r>
              <a:t>=</a:t>
            </a:r>
            <a:r>
              <a:rPr>
                <a:solidFill>
                  <a:srgbClr val="FFA0A0"/>
                </a:solidFill>
              </a:rPr>
              <a:t>"detail"</a:t>
            </a:r>
            <a:r>
              <a:t> </a:t>
            </a:r>
            <a:r>
              <a:rPr b="1">
                <a:solidFill>
                  <a:srgbClr val="BDB76B"/>
                </a:solidFill>
              </a:rPr>
              <a:t>placeholder</a:t>
            </a:r>
            <a:r>
              <a:t>=</a:t>
            </a:r>
            <a:r>
              <a:rPr>
                <a:solidFill>
                  <a:srgbClr val="FFA0A0"/>
                </a:solidFill>
              </a:rPr>
              <a:t>"Detail"</a:t>
            </a:r>
            <a:r>
              <a:rPr b="1">
                <a:solidFill>
                  <a:srgbClr val="F0E68C"/>
                </a:solidFill>
              </a:rPr>
              <a:t>&gt;</a:t>
            </a:r>
            <a:r>
              <a:t>{{ $product-&gt;detail }}</a:t>
            </a:r>
            <a:r>
              <a:rPr b="1">
                <a:solidFill>
                  <a:srgbClr val="F0E68C"/>
                </a:solidFill>
              </a:rPr>
              <a:t>&lt;/textarea&gt;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"col-xs-12 col-sm-12 col-md-12 text-center"</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&lt;button</a:t>
            </a:r>
            <a:r>
              <a:rPr>
                <a:solidFill>
                  <a:srgbClr val="FFFFFF"/>
                </a:solidFill>
              </a:rPr>
              <a:t> </a:t>
            </a:r>
            <a:r>
              <a:rPr b="1">
                <a:solidFill>
                  <a:srgbClr val="BDB76B"/>
                </a:solidFill>
              </a:rPr>
              <a:t>type</a:t>
            </a:r>
            <a:r>
              <a:rPr>
                <a:solidFill>
                  <a:srgbClr val="FFFFFF"/>
                </a:solidFill>
              </a:rPr>
              <a:t>=</a:t>
            </a:r>
            <a:r>
              <a:t>"submit"</a:t>
            </a:r>
            <a:r>
              <a:rPr>
                <a:solidFill>
                  <a:srgbClr val="FFFFFF"/>
                </a:solidFill>
              </a:rPr>
              <a:t> </a:t>
            </a:r>
            <a:r>
              <a:rPr b="1">
                <a:solidFill>
                  <a:srgbClr val="BDB76B"/>
                </a:solidFill>
              </a:rPr>
              <a:t>class</a:t>
            </a:r>
            <a:r>
              <a:rPr>
                <a:solidFill>
                  <a:srgbClr val="FFFFFF"/>
                </a:solidFill>
              </a:rPr>
              <a:t>=</a:t>
            </a:r>
            <a:r>
              <a:t>"btn btn-primary"</a:t>
            </a:r>
            <a:r>
              <a:rPr b="1">
                <a:solidFill>
                  <a:srgbClr val="F0E68C"/>
                </a:solidFill>
              </a:rPr>
              <a:t>&gt;</a:t>
            </a:r>
            <a:r>
              <a:rPr>
                <a:solidFill>
                  <a:srgbClr val="FFFFFF"/>
                </a:solidFill>
              </a:rPr>
              <a:t>Submit</a:t>
            </a:r>
            <a:r>
              <a:rPr b="1">
                <a:solidFill>
                  <a:srgbClr val="F0E68C"/>
                </a:solidFill>
              </a:rPr>
              <a:t>&lt;/button&gt;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b="1" sz="1300">
                <a:solidFill>
                  <a:srgbClr val="F0E68C"/>
                </a:solidFill>
                <a:latin typeface="Courier New"/>
                <a:ea typeface="Courier New"/>
                <a:cs typeface="Courier New"/>
                <a:sym typeface="Courier New"/>
              </a:defRPr>
            </a:pPr>
            <a:r>
              <a:rPr b="0">
                <a:solidFill>
                  <a:srgbClr val="FFFFFF"/>
                </a:solidFill>
              </a:rPr>
              <a:t>		</a:t>
            </a:r>
            <a:r>
              <a:t>&lt;/div&gt;</a:t>
            </a:r>
            <a:endParaRPr b="0">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373737"/>
                </a:solidFill>
                <a:latin typeface="Menlo Regular"/>
                <a:ea typeface="Menlo Regular"/>
                <a:cs typeface="Menlo Regular"/>
                <a:sym typeface="Menlo Regular"/>
              </a:defRPr>
            </a:pPr>
          </a:p>
          <a:p>
            <a:pPr marL="0" indent="0" defTabSz="457200">
              <a:spcBef>
                <a:spcPts val="0"/>
              </a:spcBef>
              <a:buClrTx/>
              <a:buSzTx/>
              <a:buNone/>
              <a:defRPr b="1" sz="1300">
                <a:solidFill>
                  <a:srgbClr val="F0E68C"/>
                </a:solidFill>
                <a:latin typeface="Courier New"/>
                <a:ea typeface="Courier New"/>
                <a:cs typeface="Courier New"/>
                <a:sym typeface="Courier New"/>
              </a:defRPr>
            </a:pPr>
            <a:r>
              <a:rPr b="0">
                <a:solidFill>
                  <a:srgbClr val="FFFFFF"/>
                </a:solidFill>
              </a:rPr>
              <a:t>    </a:t>
            </a:r>
            <a:r>
              <a:t>&lt;/form&gt;</a:t>
            </a:r>
            <a:endParaRPr b="0">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373737"/>
                </a:solidFill>
                <a:latin typeface="Menlo Regular"/>
                <a:ea typeface="Menlo Regular"/>
                <a:cs typeface="Menlo Regular"/>
                <a:sym typeface="Menlo Regular"/>
              </a:defRPr>
            </a:pPr>
          </a:p>
          <a:p>
            <a:pPr marL="0" indent="0" defTabSz="457200">
              <a:spcBef>
                <a:spcPts val="0"/>
              </a:spcBef>
              <a:buClrTx/>
              <a:buSzTx/>
              <a:buNone/>
              <a:defRPr sz="1300">
                <a:latin typeface="Courier New"/>
                <a:ea typeface="Courier New"/>
                <a:cs typeface="Courier New"/>
                <a:sym typeface="Courier New"/>
              </a:defRPr>
            </a:pPr>
            <a:r>
              <a:t>@endsection</a:t>
            </a:r>
          </a:p>
        </p:txBody>
      </p:sp>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2" name="CMS Role &amp; Permission"/>
          <p:cNvSpPr txBox="1"/>
          <p:nvPr>
            <p:ph type="title"/>
          </p:nvPr>
        </p:nvSpPr>
        <p:spPr>
          <a:xfrm>
            <a:off x="1270000" y="792774"/>
            <a:ext cx="21844000" cy="1557438"/>
          </a:xfrm>
          <a:prstGeom prst="rect">
            <a:avLst/>
          </a:prstGeom>
        </p:spPr>
        <p:txBody>
          <a:bodyPr/>
          <a:lstStyle/>
          <a:p>
            <a:pPr/>
            <a:r>
              <a:t>CMS Role &amp; Permission</a:t>
            </a:r>
          </a:p>
        </p:txBody>
      </p:sp>
      <p:sp>
        <p:nvSpPr>
          <p:cNvPr id="683" name="Step 9: resources/views/products/show.blade.php"/>
          <p:cNvSpPr txBox="1"/>
          <p:nvPr>
            <p:ph type="body" idx="21"/>
          </p:nvPr>
        </p:nvSpPr>
        <p:spPr>
          <a:xfrm>
            <a:off x="1270000" y="2133322"/>
            <a:ext cx="21844000" cy="1016001"/>
          </a:xfrm>
          <a:prstGeom prst="rect">
            <a:avLst/>
          </a:prstGeom>
          <a:extLst>
            <a:ext uri="{C572A759-6A51-4108-AA02-DFA0A04FC94B}">
              <ma14:wrappingTextBoxFlag xmlns:ma14="http://schemas.microsoft.com/office/mac/drawingml/2011/main" val="1"/>
            </a:ext>
          </a:extLst>
        </p:spPr>
        <p:txBody>
          <a:bodyPr/>
          <a:lstStyle/>
          <a:p>
            <a:pPr/>
            <a:r>
              <a:t>Step 9: resources/views/products/show.blade.php</a:t>
            </a:r>
          </a:p>
        </p:txBody>
      </p:sp>
      <p:sp>
        <p:nvSpPr>
          <p:cNvPr id="684" name="@extends('layouts.app')…"/>
          <p:cNvSpPr txBox="1"/>
          <p:nvPr>
            <p:ph type="body" idx="1"/>
          </p:nvPr>
        </p:nvSpPr>
        <p:spPr>
          <a:xfrm>
            <a:off x="1270000" y="3086100"/>
            <a:ext cx="19325678" cy="10312218"/>
          </a:xfrm>
          <a:prstGeom prst="rect">
            <a:avLst/>
          </a:prstGeom>
        </p:spPr>
        <p:txBody>
          <a:bodyPr/>
          <a:lstStyle/>
          <a:p>
            <a:pPr marL="0" indent="0" defTabSz="457200">
              <a:spcBef>
                <a:spcPts val="0"/>
              </a:spcBef>
              <a:buClrTx/>
              <a:buSzTx/>
              <a:buNone/>
              <a:defRPr sz="1300">
                <a:latin typeface="Courier New"/>
                <a:ea typeface="Courier New"/>
                <a:cs typeface="Courier New"/>
                <a:sym typeface="Courier New"/>
              </a:defRPr>
            </a:pPr>
            <a:r>
              <a:t>@extends('layouts.app')</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373737"/>
                </a:solidFill>
                <a:latin typeface="Menlo Regular"/>
                <a:ea typeface="Menlo Regular"/>
                <a:cs typeface="Menlo Regular"/>
                <a:sym typeface="Menlo Regular"/>
              </a:defRPr>
            </a:pPr>
          </a:p>
          <a:p>
            <a:pPr marL="0" indent="0" defTabSz="457200">
              <a:spcBef>
                <a:spcPts val="0"/>
              </a:spcBef>
              <a:buClrTx/>
              <a:buSzTx/>
              <a:buNone/>
              <a:defRPr sz="1300">
                <a:latin typeface="Courier New"/>
                <a:ea typeface="Courier New"/>
                <a:cs typeface="Courier New"/>
                <a:sym typeface="Courier New"/>
              </a:defRPr>
            </a:pPr>
            <a:r>
              <a:t>@section('content')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BDB76B"/>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t>class</a:t>
            </a:r>
            <a:r>
              <a:rPr>
                <a:solidFill>
                  <a:srgbClr val="FFFFFF"/>
                </a:solidFill>
              </a:rPr>
              <a:t>=</a:t>
            </a:r>
            <a:r>
              <a:rPr>
                <a:solidFill>
                  <a:srgbClr val="FFA0A0"/>
                </a:solidFill>
              </a:rPr>
              <a:t>"row"</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"col-lg-12 margin-tb"</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&lt;div</a:t>
            </a:r>
            <a:r>
              <a:t> </a:t>
            </a:r>
            <a:r>
              <a:rPr b="1">
                <a:solidFill>
                  <a:srgbClr val="BDB76B"/>
                </a:solidFill>
              </a:rPr>
              <a:t>class</a:t>
            </a:r>
            <a:r>
              <a:t>=</a:t>
            </a:r>
            <a:r>
              <a:rPr>
                <a:solidFill>
                  <a:srgbClr val="FFA0A0"/>
                </a:solidFill>
              </a:rPr>
              <a:t>"pull-left"</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&lt;h2&gt;</a:t>
            </a:r>
            <a:r>
              <a:t> Show Product</a:t>
            </a:r>
            <a:r>
              <a:rPr b="1">
                <a:solidFill>
                  <a:srgbClr val="F0E68C"/>
                </a:solidFill>
              </a:rPr>
              <a:t>&lt;/h2&gt;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&lt;div</a:t>
            </a:r>
            <a:r>
              <a:t> </a:t>
            </a:r>
            <a:r>
              <a:rPr b="1">
                <a:solidFill>
                  <a:srgbClr val="BDB76B"/>
                </a:solidFill>
              </a:rPr>
              <a:t>class</a:t>
            </a:r>
            <a:r>
              <a:t>=</a:t>
            </a:r>
            <a:r>
              <a:rPr>
                <a:solidFill>
                  <a:srgbClr val="FFA0A0"/>
                </a:solidFill>
              </a:rPr>
              <a:t>"pull-right"</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&lt;a</a:t>
            </a:r>
            <a:r>
              <a:rPr>
                <a:solidFill>
                  <a:srgbClr val="FFFFFF"/>
                </a:solidFill>
              </a:rPr>
              <a:t> </a:t>
            </a:r>
            <a:r>
              <a:rPr b="1">
                <a:solidFill>
                  <a:srgbClr val="BDB76B"/>
                </a:solidFill>
              </a:rPr>
              <a:t>class</a:t>
            </a:r>
            <a:r>
              <a:rPr>
                <a:solidFill>
                  <a:srgbClr val="FFFFFF"/>
                </a:solidFill>
              </a:rPr>
              <a:t>=</a:t>
            </a:r>
            <a:r>
              <a:t>"btn btn-primary"</a:t>
            </a:r>
            <a:r>
              <a:rPr>
                <a:solidFill>
                  <a:srgbClr val="FFFFFF"/>
                </a:solidFill>
              </a:rPr>
              <a:t> </a:t>
            </a:r>
            <a:r>
              <a:rPr b="1">
                <a:solidFill>
                  <a:srgbClr val="BDB76B"/>
                </a:solidFill>
              </a:rPr>
              <a:t>href</a:t>
            </a:r>
            <a:r>
              <a:rPr>
                <a:solidFill>
                  <a:srgbClr val="FFFFFF"/>
                </a:solidFill>
              </a:rPr>
              <a:t>=</a:t>
            </a:r>
            <a:r>
              <a:t>"{{ route('products.index') }}"</a:t>
            </a:r>
            <a:r>
              <a:rPr b="1">
                <a:solidFill>
                  <a:srgbClr val="F0E68C"/>
                </a:solidFill>
              </a:rPr>
              <a:t>&gt;</a:t>
            </a:r>
            <a:r>
              <a:rPr>
                <a:solidFill>
                  <a:srgbClr val="FFFFFF"/>
                </a:solidFill>
              </a:rPr>
              <a:t> Back</a:t>
            </a:r>
            <a:r>
              <a:rPr b="1">
                <a:solidFill>
                  <a:srgbClr val="F0E68C"/>
                </a:solidFill>
              </a:rPr>
              <a:t>&lt;/a&gt;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b="1" sz="1300">
                <a:solidFill>
                  <a:srgbClr val="F0E68C"/>
                </a:solidFill>
                <a:latin typeface="Courier New"/>
                <a:ea typeface="Courier New"/>
                <a:cs typeface="Courier New"/>
                <a:sym typeface="Courier New"/>
              </a:defRPr>
            </a:pPr>
            <a:r>
              <a:rPr b="0">
                <a:solidFill>
                  <a:srgbClr val="FFFFFF"/>
                </a:solidFill>
              </a:rPr>
              <a:t>    </a:t>
            </a:r>
            <a:r>
              <a:t>&lt;/div&gt;</a:t>
            </a:r>
            <a:endParaRPr b="0">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373737"/>
                </a:solidFill>
                <a:latin typeface="Menlo Regular"/>
                <a:ea typeface="Menlo Regular"/>
                <a:cs typeface="Menlo Regular"/>
                <a:sym typeface="Menlo Regular"/>
              </a:defRPr>
            </a:pPr>
          </a:p>
          <a:p>
            <a:pPr marL="0" indent="0" defTabSz="457200">
              <a:spcBef>
                <a:spcPts val="0"/>
              </a:spcBef>
              <a:buClrTx/>
              <a:buSzTx/>
              <a:buNone/>
              <a:defRPr sz="1300">
                <a:solidFill>
                  <a:srgbClr val="BDB76B"/>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t>class</a:t>
            </a:r>
            <a:r>
              <a:rPr>
                <a:solidFill>
                  <a:srgbClr val="FFFFFF"/>
                </a:solidFill>
              </a:rPr>
              <a:t>=</a:t>
            </a:r>
            <a:r>
              <a:rPr>
                <a:solidFill>
                  <a:srgbClr val="FFA0A0"/>
                </a:solidFill>
              </a:rPr>
              <a:t>"row"</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"col-xs-12 col-sm-12 col-md-12"</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&lt;div</a:t>
            </a:r>
            <a:r>
              <a:t> </a:t>
            </a:r>
            <a:r>
              <a:rPr b="1">
                <a:solidFill>
                  <a:srgbClr val="BDB76B"/>
                </a:solidFill>
              </a:rPr>
              <a:t>class</a:t>
            </a:r>
            <a:r>
              <a:t>=</a:t>
            </a:r>
            <a:r>
              <a:rPr>
                <a:solidFill>
                  <a:srgbClr val="FFA0A0"/>
                </a:solidFill>
              </a:rPr>
              <a:t>"form-group"</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&lt;strong&gt;</a:t>
            </a:r>
            <a:r>
              <a:t>Name:</a:t>
            </a:r>
            <a:r>
              <a:rPr b="1">
                <a:solidFill>
                  <a:srgbClr val="F0E68C"/>
                </a:solidFill>
              </a:rPr>
              <a:t>&lt;/strong&gt;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 $product-&gt;name }}</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"col-xs-12 col-sm-12 col-md-12"</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&lt;div</a:t>
            </a:r>
            <a:r>
              <a:t> </a:t>
            </a:r>
            <a:r>
              <a:rPr b="1">
                <a:solidFill>
                  <a:srgbClr val="BDB76B"/>
                </a:solidFill>
              </a:rPr>
              <a:t>class</a:t>
            </a:r>
            <a:r>
              <a:t>=</a:t>
            </a:r>
            <a:r>
              <a:rPr>
                <a:solidFill>
                  <a:srgbClr val="FFA0A0"/>
                </a:solidFill>
              </a:rPr>
              <a:t>"form-group"</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&lt;strong&gt;</a:t>
            </a:r>
            <a:r>
              <a:t>Details:</a:t>
            </a:r>
            <a:r>
              <a:rPr b="1">
                <a:solidFill>
                  <a:srgbClr val="F0E68C"/>
                </a:solidFill>
              </a:rPr>
              <a:t>&lt;/strong&gt;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 $product-&gt;detail }}</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b="1" sz="1300">
                <a:solidFill>
                  <a:srgbClr val="F0E68C"/>
                </a:solidFill>
                <a:latin typeface="Courier New"/>
                <a:ea typeface="Courier New"/>
                <a:cs typeface="Courier New"/>
                <a:sym typeface="Courier New"/>
              </a:defRPr>
            </a:pPr>
            <a:r>
              <a:rPr b="0">
                <a:solidFill>
                  <a:srgbClr val="FFFFFF"/>
                </a:solidFill>
              </a:rPr>
              <a:t>    </a:t>
            </a:r>
            <a:r>
              <a:t>&lt;/div&gt;</a:t>
            </a:r>
            <a:endParaRPr b="0">
              <a:solidFill>
                <a:srgbClr val="373737"/>
              </a:solidFill>
              <a:latin typeface="Menlo Regular"/>
              <a:ea typeface="Menlo Regular"/>
              <a:cs typeface="Menlo Regular"/>
              <a:sym typeface="Menlo Regular"/>
            </a:endParaRPr>
          </a:p>
          <a:p>
            <a:pPr marL="0" indent="0" defTabSz="457200">
              <a:spcBef>
                <a:spcPts val="0"/>
              </a:spcBef>
              <a:buClrTx/>
              <a:buSzTx/>
              <a:buNone/>
              <a:defRPr sz="1300">
                <a:latin typeface="Courier New"/>
                <a:ea typeface="Courier New"/>
                <a:cs typeface="Courier New"/>
                <a:sym typeface="Courier New"/>
              </a:defRPr>
            </a:pPr>
            <a:r>
              <a:t>@endsection</a:t>
            </a:r>
          </a:p>
        </p:txBody>
      </p:sp>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6" name="CMS Role &amp; Permission"/>
          <p:cNvSpPr txBox="1"/>
          <p:nvPr>
            <p:ph type="title"/>
          </p:nvPr>
        </p:nvSpPr>
        <p:spPr>
          <a:xfrm>
            <a:off x="1270000" y="792774"/>
            <a:ext cx="21844000" cy="1557438"/>
          </a:xfrm>
          <a:prstGeom prst="rect">
            <a:avLst/>
          </a:prstGeom>
        </p:spPr>
        <p:txBody>
          <a:bodyPr/>
          <a:lstStyle/>
          <a:p>
            <a:pPr/>
            <a:r>
              <a:t>CMS Role &amp; Permission</a:t>
            </a:r>
          </a:p>
        </p:txBody>
      </p:sp>
      <p:sp>
        <p:nvSpPr>
          <p:cNvPr id="687" name="Step 10: Create Seed For Permission &amp; Admin User"/>
          <p:cNvSpPr txBox="1"/>
          <p:nvPr>
            <p:ph type="body" idx="21"/>
          </p:nvPr>
        </p:nvSpPr>
        <p:spPr>
          <a:xfrm>
            <a:off x="1270000" y="2133322"/>
            <a:ext cx="21844000" cy="1016001"/>
          </a:xfrm>
          <a:prstGeom prst="rect">
            <a:avLst/>
          </a:prstGeom>
          <a:extLst>
            <a:ext uri="{C572A759-6A51-4108-AA02-DFA0A04FC94B}">
              <ma14:wrappingTextBoxFlag xmlns:ma14="http://schemas.microsoft.com/office/mac/drawingml/2011/main" val="1"/>
            </a:ext>
          </a:extLst>
        </p:spPr>
        <p:txBody>
          <a:bodyPr/>
          <a:lstStyle/>
          <a:p>
            <a:pPr/>
            <a:r>
              <a:t>Step 10: Create Seed For Permission &amp; Admin User</a:t>
            </a:r>
          </a:p>
        </p:txBody>
      </p:sp>
      <p:sp>
        <p:nvSpPr>
          <p:cNvPr id="688" name="In this step we will create seeder for permissions, Right now we have fixed permission so we create using seeder as listed bellow, but if you can add more permission as you want:…"/>
          <p:cNvSpPr txBox="1"/>
          <p:nvPr>
            <p:ph type="body" idx="1"/>
          </p:nvPr>
        </p:nvSpPr>
        <p:spPr>
          <a:xfrm>
            <a:off x="1270000" y="3086100"/>
            <a:ext cx="19325678" cy="10312218"/>
          </a:xfrm>
          <a:prstGeom prst="rect">
            <a:avLst/>
          </a:prstGeom>
        </p:spPr>
        <p:txBody>
          <a:bodyPr/>
          <a:lstStyle/>
          <a:p>
            <a:pPr marL="0" indent="0" defTabSz="2097023">
              <a:spcBef>
                <a:spcPts val="2000"/>
              </a:spcBef>
              <a:buClrTx/>
              <a:buSzTx/>
              <a:buNone/>
              <a:defRPr sz="4128"/>
            </a:pPr>
            <a:r>
              <a:t>In this step we will create seeder for permissions, Right now we have fixed permission so we create using seeder as listed bellow, but if you can add more permission as you want:</a:t>
            </a:r>
          </a:p>
          <a:p>
            <a:pPr lvl="2" marL="0" indent="786384" defTabSz="2097023">
              <a:spcBef>
                <a:spcPts val="2000"/>
              </a:spcBef>
              <a:buClrTx/>
              <a:buSzTx/>
              <a:buNone/>
              <a:defRPr sz="2494"/>
            </a:pPr>
            <a:r>
              <a:t>1.role-list</a:t>
            </a:r>
          </a:p>
          <a:p>
            <a:pPr lvl="2" marL="0" indent="786384" defTabSz="2097023">
              <a:spcBef>
                <a:spcPts val="2000"/>
              </a:spcBef>
              <a:buClrTx/>
              <a:buSzTx/>
              <a:buNone/>
              <a:defRPr sz="2494"/>
            </a:pPr>
            <a:r>
              <a:t>2.role-create</a:t>
            </a:r>
          </a:p>
          <a:p>
            <a:pPr lvl="2" marL="0" indent="786384" defTabSz="2097023">
              <a:spcBef>
                <a:spcPts val="2000"/>
              </a:spcBef>
              <a:buClrTx/>
              <a:buSzTx/>
              <a:buNone/>
              <a:defRPr sz="2494"/>
            </a:pPr>
            <a:r>
              <a:t>3.role-edit</a:t>
            </a:r>
          </a:p>
          <a:p>
            <a:pPr lvl="2" marL="0" indent="786384" defTabSz="2097023">
              <a:spcBef>
                <a:spcPts val="2000"/>
              </a:spcBef>
              <a:buClrTx/>
              <a:buSzTx/>
              <a:buNone/>
              <a:defRPr sz="2494"/>
            </a:pPr>
            <a:r>
              <a:t>4.role-delete</a:t>
            </a:r>
          </a:p>
          <a:p>
            <a:pPr lvl="2" marL="0" indent="786384" defTabSz="2097023">
              <a:spcBef>
                <a:spcPts val="2000"/>
              </a:spcBef>
              <a:buClrTx/>
              <a:buSzTx/>
              <a:buNone/>
              <a:defRPr sz="2494"/>
            </a:pPr>
            <a:r>
              <a:t>5.product-list</a:t>
            </a:r>
          </a:p>
          <a:p>
            <a:pPr lvl="2" marL="0" indent="786384" defTabSz="2097023">
              <a:spcBef>
                <a:spcPts val="2000"/>
              </a:spcBef>
              <a:buClrTx/>
              <a:buSzTx/>
              <a:buNone/>
              <a:defRPr sz="2494"/>
            </a:pPr>
            <a:r>
              <a:t>6.product-create</a:t>
            </a:r>
          </a:p>
          <a:p>
            <a:pPr lvl="2" marL="0" indent="786384" defTabSz="2097023">
              <a:spcBef>
                <a:spcPts val="2000"/>
              </a:spcBef>
              <a:buClrTx/>
              <a:buSzTx/>
              <a:buNone/>
              <a:defRPr sz="2494"/>
            </a:pPr>
            <a:r>
              <a:t>7.product-edit</a:t>
            </a:r>
          </a:p>
          <a:p>
            <a:pPr lvl="2" marL="0" indent="786384" defTabSz="2097023">
              <a:spcBef>
                <a:spcPts val="2000"/>
              </a:spcBef>
              <a:buClrTx/>
              <a:buSzTx/>
              <a:buNone/>
              <a:defRPr sz="2494"/>
            </a:pPr>
            <a:r>
              <a:t>8.product-delete</a:t>
            </a:r>
          </a:p>
          <a:p>
            <a:pPr marL="0" indent="0" defTabSz="2097023">
              <a:spcBef>
                <a:spcPts val="2000"/>
              </a:spcBef>
              <a:buClrTx/>
              <a:buSzTx/>
              <a:buNone/>
              <a:defRPr sz="4128"/>
            </a:pPr>
            <a:r>
              <a:t>So, first create seeder using bellow command:</a:t>
            </a:r>
            <a:br/>
            <a:r>
              <a:t>Terminal&gt; php artisan make:seeder PermissionTableSeeder</a:t>
            </a:r>
          </a:p>
          <a:p>
            <a:pPr marL="0" indent="0" defTabSz="2097023">
              <a:spcBef>
                <a:spcPts val="2000"/>
              </a:spcBef>
              <a:buClrTx/>
              <a:buSzTx/>
              <a:buNone/>
              <a:defRPr sz="4128"/>
            </a:pPr>
          </a:p>
        </p:txBody>
      </p:sp>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0" name="CMS Role &amp; Permission"/>
          <p:cNvSpPr txBox="1"/>
          <p:nvPr>
            <p:ph type="title"/>
          </p:nvPr>
        </p:nvSpPr>
        <p:spPr>
          <a:xfrm>
            <a:off x="1270000" y="792774"/>
            <a:ext cx="21844000" cy="1557438"/>
          </a:xfrm>
          <a:prstGeom prst="rect">
            <a:avLst/>
          </a:prstGeom>
        </p:spPr>
        <p:txBody>
          <a:bodyPr/>
          <a:lstStyle/>
          <a:p>
            <a:pPr/>
            <a:r>
              <a:t>CMS Role &amp; Permission</a:t>
            </a:r>
          </a:p>
        </p:txBody>
      </p:sp>
      <p:sp>
        <p:nvSpPr>
          <p:cNvPr id="691" name="Step 10: Create Seed For Permission &amp; Admin User"/>
          <p:cNvSpPr txBox="1"/>
          <p:nvPr>
            <p:ph type="body" idx="21"/>
          </p:nvPr>
        </p:nvSpPr>
        <p:spPr>
          <a:xfrm>
            <a:off x="1270000" y="2133322"/>
            <a:ext cx="21844000" cy="1016001"/>
          </a:xfrm>
          <a:prstGeom prst="rect">
            <a:avLst/>
          </a:prstGeom>
          <a:extLst>
            <a:ext uri="{C572A759-6A51-4108-AA02-DFA0A04FC94B}">
              <ma14:wrappingTextBoxFlag xmlns:ma14="http://schemas.microsoft.com/office/mac/drawingml/2011/main" val="1"/>
            </a:ext>
          </a:extLst>
        </p:spPr>
        <p:txBody>
          <a:bodyPr/>
          <a:lstStyle/>
          <a:p>
            <a:pPr/>
            <a:r>
              <a:t>Step 10: Create Seed For Permission &amp; Admin User</a:t>
            </a:r>
          </a:p>
        </p:txBody>
      </p:sp>
      <p:sp>
        <p:nvSpPr>
          <p:cNvPr id="692" name="And put below code in PermissionTableSeeder seeder this way:…"/>
          <p:cNvSpPr txBox="1"/>
          <p:nvPr>
            <p:ph type="body" sz="half" idx="1"/>
          </p:nvPr>
        </p:nvSpPr>
        <p:spPr>
          <a:xfrm>
            <a:off x="1269999" y="3086099"/>
            <a:ext cx="8753844" cy="10312219"/>
          </a:xfrm>
          <a:prstGeom prst="rect">
            <a:avLst/>
          </a:prstGeom>
        </p:spPr>
        <p:txBody>
          <a:bodyPr/>
          <a:lstStyle/>
          <a:p>
            <a:pPr marL="0" indent="0">
              <a:buClrTx/>
              <a:buSzTx/>
              <a:buNone/>
            </a:pPr>
            <a:r>
              <a:t>And put below code in PermissionTableSeeder seeder this way:</a:t>
            </a:r>
          </a:p>
          <a:p>
            <a:pPr marL="0" indent="0">
              <a:buClrTx/>
              <a:buSzTx/>
              <a:buNone/>
            </a:pPr>
            <a:r>
              <a:t>database/seeders/PermissionTableSeeder.php</a:t>
            </a:r>
          </a:p>
        </p:txBody>
      </p:sp>
      <p:pic>
        <p:nvPicPr>
          <p:cNvPr id="693" name="Screenshot 2022-06-09 at 8.05.30 AM.png" descr="Screenshot 2022-06-09 at 8.05.30 AM.png"/>
          <p:cNvPicPr>
            <a:picLocks noChangeAspect="1"/>
          </p:cNvPicPr>
          <p:nvPr/>
        </p:nvPicPr>
        <p:blipFill>
          <a:blip r:embed="rId2">
            <a:extLst/>
          </a:blip>
          <a:stretch>
            <a:fillRect/>
          </a:stretch>
        </p:blipFill>
        <p:spPr>
          <a:xfrm>
            <a:off x="11423935" y="3306914"/>
            <a:ext cx="7767680" cy="9768004"/>
          </a:xfrm>
          <a:prstGeom prst="rect">
            <a:avLst/>
          </a:prstGeom>
          <a:ln w="12700">
            <a:miter lim="400000"/>
          </a:ln>
        </p:spPr>
      </p:pic>
    </p:spTree>
  </p:cSld>
  <p:clrMapOvr>
    <a:masterClrMapping/>
  </p:clrMapOvr>
  <p:transition xmlns:p14="http://schemas.microsoft.com/office/powerpoint/2010/main" spd="med" advClick="1"/>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5" name="CMS Role &amp; Permission"/>
          <p:cNvSpPr txBox="1"/>
          <p:nvPr>
            <p:ph type="title"/>
          </p:nvPr>
        </p:nvSpPr>
        <p:spPr>
          <a:xfrm>
            <a:off x="1270000" y="792774"/>
            <a:ext cx="21844000" cy="1557438"/>
          </a:xfrm>
          <a:prstGeom prst="rect">
            <a:avLst/>
          </a:prstGeom>
        </p:spPr>
        <p:txBody>
          <a:bodyPr/>
          <a:lstStyle/>
          <a:p>
            <a:pPr/>
            <a:r>
              <a:t>CMS Role &amp; Permission</a:t>
            </a:r>
          </a:p>
        </p:txBody>
      </p:sp>
      <p:sp>
        <p:nvSpPr>
          <p:cNvPr id="696" name="Step 10: Create Seed For Permission &amp; Admin User"/>
          <p:cNvSpPr txBox="1"/>
          <p:nvPr>
            <p:ph type="body" idx="21"/>
          </p:nvPr>
        </p:nvSpPr>
        <p:spPr>
          <a:xfrm>
            <a:off x="1270000" y="2133322"/>
            <a:ext cx="21844000" cy="1016001"/>
          </a:xfrm>
          <a:prstGeom prst="rect">
            <a:avLst/>
          </a:prstGeom>
          <a:extLst>
            <a:ext uri="{C572A759-6A51-4108-AA02-DFA0A04FC94B}">
              <ma14:wrappingTextBoxFlag xmlns:ma14="http://schemas.microsoft.com/office/mac/drawingml/2011/main" val="1"/>
            </a:ext>
          </a:extLst>
        </p:spPr>
        <p:txBody>
          <a:bodyPr/>
          <a:lstStyle/>
          <a:p>
            <a:pPr/>
            <a:r>
              <a:t>Step 10: Create Seed For Permission &amp; Admin User</a:t>
            </a:r>
          </a:p>
        </p:txBody>
      </p:sp>
      <p:sp>
        <p:nvSpPr>
          <p:cNvPr id="697" name="After this we have to run below command for run PermissionTableSeeder seeder:     Terminal&gt; php artisan db:seed —class=PermissionTableSeeder"/>
          <p:cNvSpPr txBox="1"/>
          <p:nvPr>
            <p:ph type="body" idx="1"/>
          </p:nvPr>
        </p:nvSpPr>
        <p:spPr>
          <a:xfrm>
            <a:off x="1269999" y="3926794"/>
            <a:ext cx="19325679" cy="9471524"/>
          </a:xfrm>
          <a:prstGeom prst="rect">
            <a:avLst/>
          </a:prstGeom>
        </p:spPr>
        <p:txBody>
          <a:bodyPr/>
          <a:lstStyle/>
          <a:p>
            <a:pPr marL="0" indent="0">
              <a:buClrTx/>
              <a:buSzTx/>
              <a:buNone/>
            </a:pPr>
            <a:r>
              <a:t>After this we have to run below command for run PermissionTableSeeder seeder:</a:t>
            </a:r>
            <a:br/>
            <a:r>
              <a:t>    Terminal&gt; php artisan db:seed —</a:t>
            </a:r>
            <a:r>
              <a:rPr b="1"/>
              <a:t>class</a:t>
            </a:r>
            <a:r>
              <a:t>=PermissionTableSeeder</a:t>
            </a:r>
            <a:endParaRPr>
              <a:solidFill>
                <a:srgbClr val="98FB98"/>
              </a:solidFill>
            </a:endParaRPr>
          </a:p>
          <a:p>
            <a:pPr marL="0" indent="0">
              <a:buClrTx/>
              <a:buSzTx/>
              <a:buNone/>
            </a:pPr>
          </a:p>
        </p:txBody>
      </p:sp>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9" name="CMS Role &amp; Permission"/>
          <p:cNvSpPr txBox="1"/>
          <p:nvPr>
            <p:ph type="title"/>
          </p:nvPr>
        </p:nvSpPr>
        <p:spPr>
          <a:xfrm>
            <a:off x="1270000" y="792774"/>
            <a:ext cx="21844000" cy="1557438"/>
          </a:xfrm>
          <a:prstGeom prst="rect">
            <a:avLst/>
          </a:prstGeom>
        </p:spPr>
        <p:txBody>
          <a:bodyPr/>
          <a:lstStyle/>
          <a:p>
            <a:pPr/>
            <a:r>
              <a:t>CMS Role &amp; Permission</a:t>
            </a:r>
          </a:p>
        </p:txBody>
      </p:sp>
      <p:sp>
        <p:nvSpPr>
          <p:cNvPr id="700" name="Step 10: Create Seed For Permission &amp; Admin User"/>
          <p:cNvSpPr txBox="1"/>
          <p:nvPr>
            <p:ph type="body" idx="21"/>
          </p:nvPr>
        </p:nvSpPr>
        <p:spPr>
          <a:xfrm>
            <a:off x="1270000" y="2133322"/>
            <a:ext cx="21844000" cy="1016001"/>
          </a:xfrm>
          <a:prstGeom prst="rect">
            <a:avLst/>
          </a:prstGeom>
          <a:extLst>
            <a:ext uri="{C572A759-6A51-4108-AA02-DFA0A04FC94B}">
              <ma14:wrappingTextBoxFlag xmlns:ma14="http://schemas.microsoft.com/office/mac/drawingml/2011/main" val="1"/>
            </a:ext>
          </a:extLst>
        </p:spPr>
        <p:txBody>
          <a:bodyPr/>
          <a:lstStyle/>
          <a:p>
            <a:pPr/>
            <a:r>
              <a:t>Step 10: Create Seed For Permission &amp; Admin User</a:t>
            </a:r>
          </a:p>
        </p:txBody>
      </p:sp>
      <p:sp>
        <p:nvSpPr>
          <p:cNvPr id="701" name="Now let's create new seeder for creating admin user:…"/>
          <p:cNvSpPr txBox="1"/>
          <p:nvPr>
            <p:ph type="body" sz="half" idx="1"/>
          </p:nvPr>
        </p:nvSpPr>
        <p:spPr>
          <a:xfrm>
            <a:off x="1270000" y="3926794"/>
            <a:ext cx="10607145" cy="9471524"/>
          </a:xfrm>
          <a:prstGeom prst="rect">
            <a:avLst/>
          </a:prstGeom>
        </p:spPr>
        <p:txBody>
          <a:bodyPr/>
          <a:lstStyle/>
          <a:p>
            <a:pPr marL="0" indent="0">
              <a:buClrTx/>
              <a:buSzTx/>
              <a:buNone/>
            </a:pPr>
            <a:r>
              <a:t>Now let's create new seeder for creating admin user:</a:t>
            </a:r>
            <a:endParaRPr>
              <a:solidFill>
                <a:srgbClr val="98FB98"/>
              </a:solidFill>
            </a:endParaRPr>
          </a:p>
          <a:p>
            <a:pPr marL="0" indent="0">
              <a:buClrTx/>
              <a:buSzTx/>
              <a:buNone/>
            </a:pPr>
            <a:r>
              <a:t>Terminal&gt; php artisan make:seeder CreateAdminUserSeeder</a:t>
            </a:r>
            <a:endParaRPr>
              <a:solidFill>
                <a:srgbClr val="98FB98"/>
              </a:solidFill>
            </a:endParaRPr>
          </a:p>
          <a:p>
            <a:pPr marL="0" indent="0">
              <a:buClrTx/>
              <a:buSzTx/>
              <a:buNone/>
            </a:pPr>
          </a:p>
        </p:txBody>
      </p:sp>
      <p:pic>
        <p:nvPicPr>
          <p:cNvPr id="702" name="Screenshot 2022-06-09 at 8.11.05 AM.png" descr="Screenshot 2022-06-09 at 8.11.05 AM.png"/>
          <p:cNvPicPr>
            <a:picLocks noChangeAspect="1"/>
          </p:cNvPicPr>
          <p:nvPr/>
        </p:nvPicPr>
        <p:blipFill>
          <a:blip r:embed="rId2">
            <a:extLst/>
          </a:blip>
          <a:stretch>
            <a:fillRect/>
          </a:stretch>
        </p:blipFill>
        <p:spPr>
          <a:xfrm>
            <a:off x="12376272" y="3543918"/>
            <a:ext cx="7264401" cy="8737601"/>
          </a:xfrm>
          <a:prstGeom prst="rect">
            <a:avLst/>
          </a:prstGeom>
          <a:ln w="12700">
            <a:miter lim="400000"/>
          </a:ln>
        </p:spPr>
      </p:pic>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4" name="CMS Role &amp; Permission"/>
          <p:cNvSpPr txBox="1"/>
          <p:nvPr>
            <p:ph type="title"/>
          </p:nvPr>
        </p:nvSpPr>
        <p:spPr>
          <a:xfrm>
            <a:off x="1270000" y="792774"/>
            <a:ext cx="21844000" cy="1557438"/>
          </a:xfrm>
          <a:prstGeom prst="rect">
            <a:avLst/>
          </a:prstGeom>
        </p:spPr>
        <p:txBody>
          <a:bodyPr/>
          <a:lstStyle/>
          <a:p>
            <a:pPr/>
            <a:r>
              <a:t>CMS Role &amp; Permission</a:t>
            </a:r>
          </a:p>
        </p:txBody>
      </p:sp>
      <p:sp>
        <p:nvSpPr>
          <p:cNvPr id="705" name="Step 10: Create Seed For Permission &amp; Admin User"/>
          <p:cNvSpPr txBox="1"/>
          <p:nvPr>
            <p:ph type="body" idx="21"/>
          </p:nvPr>
        </p:nvSpPr>
        <p:spPr>
          <a:xfrm>
            <a:off x="1270000" y="2133322"/>
            <a:ext cx="21844000" cy="1016001"/>
          </a:xfrm>
          <a:prstGeom prst="rect">
            <a:avLst/>
          </a:prstGeom>
          <a:extLst>
            <a:ext uri="{C572A759-6A51-4108-AA02-DFA0A04FC94B}">
              <ma14:wrappingTextBoxFlag xmlns:ma14="http://schemas.microsoft.com/office/mac/drawingml/2011/main" val="1"/>
            </a:ext>
          </a:extLst>
        </p:spPr>
        <p:txBody>
          <a:bodyPr/>
          <a:lstStyle/>
          <a:p>
            <a:pPr/>
            <a:r>
              <a:t>Step 10: Create Seed For Permission &amp; Admin User</a:t>
            </a:r>
          </a:p>
        </p:txBody>
      </p:sp>
      <p:sp>
        <p:nvSpPr>
          <p:cNvPr id="706" name="We run this: Terminal&gt; php artisan db:seed --class=CreateAdminUserSeeder"/>
          <p:cNvSpPr txBox="1"/>
          <p:nvPr>
            <p:ph type="body" idx="1"/>
          </p:nvPr>
        </p:nvSpPr>
        <p:spPr>
          <a:xfrm>
            <a:off x="1270000" y="3926794"/>
            <a:ext cx="22141434" cy="9471524"/>
          </a:xfrm>
          <a:prstGeom prst="rect">
            <a:avLst/>
          </a:prstGeom>
        </p:spPr>
        <p:txBody>
          <a:bodyPr/>
          <a:lstStyle/>
          <a:p>
            <a:pPr marL="0" indent="0">
              <a:buClrTx/>
              <a:buSzTx/>
              <a:buNone/>
            </a:pPr>
            <a:r>
              <a:t>We run this:</a:t>
            </a:r>
            <a:br/>
            <a:r>
              <a:t>Terminal&gt; php artisan db:seed --</a:t>
            </a:r>
            <a:r>
              <a:rPr b="1"/>
              <a:t>class</a:t>
            </a:r>
            <a:r>
              <a:t>=CreateAdminUserSeeder</a:t>
            </a:r>
          </a:p>
        </p:txBody>
      </p:sp>
    </p:spTree>
  </p:cSld>
  <p:clrMapOvr>
    <a:masterClrMapping/>
  </p:clrMapOvr>
  <p:transition xmlns:p14="http://schemas.microsoft.com/office/powerpoint/2010/main" spd="med" advClick="1"/>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8" name="CMS Role &amp; Permission"/>
          <p:cNvSpPr txBox="1"/>
          <p:nvPr>
            <p:ph type="title"/>
          </p:nvPr>
        </p:nvSpPr>
        <p:spPr>
          <a:xfrm>
            <a:off x="1270000" y="792774"/>
            <a:ext cx="21844000" cy="1557438"/>
          </a:xfrm>
          <a:prstGeom prst="rect">
            <a:avLst/>
          </a:prstGeom>
        </p:spPr>
        <p:txBody>
          <a:bodyPr/>
          <a:lstStyle/>
          <a:p>
            <a:pPr/>
            <a:r>
              <a:t>CMS Role &amp; Permission</a:t>
            </a:r>
          </a:p>
        </p:txBody>
      </p:sp>
      <p:sp>
        <p:nvSpPr>
          <p:cNvPr id="709" name="Step 11: Finally"/>
          <p:cNvSpPr txBox="1"/>
          <p:nvPr>
            <p:ph type="body" idx="21"/>
          </p:nvPr>
        </p:nvSpPr>
        <p:spPr>
          <a:xfrm>
            <a:off x="1270000" y="2133322"/>
            <a:ext cx="21844000" cy="1016001"/>
          </a:xfrm>
          <a:prstGeom prst="rect">
            <a:avLst/>
          </a:prstGeom>
          <a:extLst>
            <a:ext uri="{C572A759-6A51-4108-AA02-DFA0A04FC94B}">
              <ma14:wrappingTextBoxFlag xmlns:ma14="http://schemas.microsoft.com/office/mac/drawingml/2011/main" val="1"/>
            </a:ext>
          </a:extLst>
        </p:spPr>
        <p:txBody>
          <a:bodyPr/>
          <a:lstStyle/>
          <a:p>
            <a:pPr/>
            <a:r>
              <a:t>Step 11: Finally</a:t>
            </a:r>
          </a:p>
        </p:txBody>
      </p:sp>
      <p:sp>
        <p:nvSpPr>
          <p:cNvPr id="710" name="We run this: Terminal&gt; php artisan serve"/>
          <p:cNvSpPr txBox="1"/>
          <p:nvPr>
            <p:ph type="body" idx="1"/>
          </p:nvPr>
        </p:nvSpPr>
        <p:spPr>
          <a:xfrm>
            <a:off x="1270000" y="3926794"/>
            <a:ext cx="22141434" cy="9471524"/>
          </a:xfrm>
          <a:prstGeom prst="rect">
            <a:avLst/>
          </a:prstGeom>
        </p:spPr>
        <p:txBody>
          <a:bodyPr/>
          <a:lstStyle/>
          <a:p>
            <a:pPr marL="0" indent="0">
              <a:buClrTx/>
              <a:buSzTx/>
              <a:buNone/>
            </a:pPr>
            <a:r>
              <a:t>We run this:</a:t>
            </a:r>
            <a:br/>
            <a:r>
              <a:t>Terminal&gt; php artisan serve</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Best Practices"/>
          <p:cNvSpPr txBox="1"/>
          <p:nvPr>
            <p:ph type="title"/>
          </p:nvPr>
        </p:nvSpPr>
        <p:spPr>
          <a:prstGeom prst="rect">
            <a:avLst/>
          </a:prstGeom>
        </p:spPr>
        <p:txBody>
          <a:bodyPr/>
          <a:lstStyle/>
          <a:p>
            <a:pPr/>
            <a:r>
              <a:t>Best Practices</a:t>
            </a:r>
          </a:p>
        </p:txBody>
      </p:sp>
      <p:sp>
        <p:nvSpPr>
          <p:cNvPr id="206" name="Laravel"/>
          <p:cNvSpPr txBox="1"/>
          <p:nvPr>
            <p:ph type="body" idx="21"/>
          </p:nvPr>
        </p:nvSpPr>
        <p:spPr>
          <a:xfrm>
            <a:off x="1270000" y="2133322"/>
            <a:ext cx="21844000" cy="1016001"/>
          </a:xfrm>
          <a:prstGeom prst="rect">
            <a:avLst/>
          </a:prstGeom>
          <a:extLst>
            <a:ext uri="{C572A759-6A51-4108-AA02-DFA0A04FC94B}">
              <ma14:wrappingTextBoxFlag xmlns:ma14="http://schemas.microsoft.com/office/mac/drawingml/2011/main" val="1"/>
            </a:ext>
          </a:extLst>
        </p:spPr>
        <p:txBody>
          <a:bodyPr/>
          <a:lstStyle/>
          <a:p>
            <a:pPr/>
            <a:r>
              <a:t>Laravel</a:t>
            </a:r>
          </a:p>
        </p:txBody>
      </p:sp>
      <p:sp>
        <p:nvSpPr>
          <p:cNvPr id="207" name="Try to follow Laravel Best Practices…"/>
          <p:cNvSpPr txBox="1"/>
          <p:nvPr>
            <p:ph type="body" idx="1"/>
          </p:nvPr>
        </p:nvSpPr>
        <p:spPr>
          <a:prstGeom prst="rect">
            <a:avLst/>
          </a:prstGeom>
        </p:spPr>
        <p:txBody>
          <a:bodyPr/>
          <a:lstStyle/>
          <a:p>
            <a:pPr marL="0" indent="0">
              <a:buClrTx/>
              <a:buSzTx/>
              <a:buNone/>
            </a:pPr>
            <a:r>
              <a:t>Try to follow Laravel Best Practices</a:t>
            </a:r>
          </a:p>
          <a:p>
            <a:pPr/>
            <a:r>
              <a:t>This site tried to collect all the best practices, tools and methodologies, so that it could serve a guide for beginners and existing developers alike.</a:t>
            </a:r>
          </a:p>
          <a:p>
            <a:pPr/>
            <a:r>
              <a:t>https://github.com/alexeymezenin/laravel-best-practices</a:t>
            </a:r>
          </a:p>
          <a:p>
            <a:pPr/>
            <a:r>
              <a:t>Goto Website…</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Laravel Extensions"/>
          <p:cNvSpPr txBox="1"/>
          <p:nvPr>
            <p:ph type="title"/>
          </p:nvPr>
        </p:nvSpPr>
        <p:spPr>
          <a:prstGeom prst="rect">
            <a:avLst/>
          </a:prstGeom>
        </p:spPr>
        <p:txBody>
          <a:bodyPr/>
          <a:lstStyle/>
          <a:p>
            <a:pPr/>
            <a:r>
              <a:t>Laravel Extensions</a:t>
            </a:r>
          </a:p>
        </p:txBody>
      </p:sp>
      <p:sp>
        <p:nvSpPr>
          <p:cNvPr id="210" name="For Users using VSC"/>
          <p:cNvSpPr txBox="1"/>
          <p:nvPr>
            <p:ph type="body" idx="21"/>
          </p:nvPr>
        </p:nvSpPr>
        <p:spPr>
          <a:xfrm>
            <a:off x="1270000" y="2133322"/>
            <a:ext cx="21844000" cy="1016001"/>
          </a:xfrm>
          <a:prstGeom prst="rect">
            <a:avLst/>
          </a:prstGeom>
          <a:extLst>
            <a:ext uri="{C572A759-6A51-4108-AA02-DFA0A04FC94B}">
              <ma14:wrappingTextBoxFlag xmlns:ma14="http://schemas.microsoft.com/office/mac/drawingml/2011/main" val="1"/>
            </a:ext>
          </a:extLst>
        </p:spPr>
        <p:txBody>
          <a:bodyPr/>
          <a:lstStyle/>
          <a:p>
            <a:pPr/>
            <a:r>
              <a:t>For Users using VSC</a:t>
            </a:r>
          </a:p>
        </p:txBody>
      </p:sp>
      <p:sp>
        <p:nvSpPr>
          <p:cNvPr id="211" name="Try to install these Extensions or Plugins in VSC…"/>
          <p:cNvSpPr txBox="1"/>
          <p:nvPr>
            <p:ph type="body" idx="1"/>
          </p:nvPr>
        </p:nvSpPr>
        <p:spPr>
          <a:prstGeom prst="rect">
            <a:avLst/>
          </a:prstGeom>
        </p:spPr>
        <p:txBody>
          <a:bodyPr/>
          <a:lstStyle/>
          <a:p>
            <a:pPr marL="0" indent="0">
              <a:buClrTx/>
              <a:buSzTx/>
              <a:buNone/>
            </a:pPr>
            <a:r>
              <a:t>Try to install these Extensions or Plugins in VSC</a:t>
            </a:r>
          </a:p>
          <a:p>
            <a:pPr/>
            <a:r>
              <a:t>Laravel Blade Snippets</a:t>
            </a:r>
          </a:p>
          <a:p>
            <a:pPr/>
            <a:r>
              <a:t>Laravel Snippets</a:t>
            </a:r>
          </a:p>
          <a:p>
            <a:pPr/>
            <a:r>
              <a:t>Laravel Blade Spacer</a:t>
            </a:r>
          </a:p>
          <a:p>
            <a:pPr/>
            <a:r>
              <a:t>Laravel Artisan</a:t>
            </a:r>
          </a:p>
          <a:p>
            <a:pPr/>
            <a:r>
              <a:t>Laravel Goto Controller</a:t>
            </a:r>
          </a:p>
          <a:p>
            <a:pPr/>
            <a:r>
              <a:t>Laravel Goto View</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What a Project needs?"/>
          <p:cNvSpPr txBox="1"/>
          <p:nvPr>
            <p:ph type="title"/>
          </p:nvPr>
        </p:nvSpPr>
        <p:spPr>
          <a:prstGeom prst="rect">
            <a:avLst/>
          </a:prstGeom>
        </p:spPr>
        <p:txBody>
          <a:bodyPr/>
          <a:lstStyle/>
          <a:p>
            <a:pPr/>
            <a:r>
              <a:t>What a Project needs?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Basis of Most Projects"/>
          <p:cNvSpPr txBox="1"/>
          <p:nvPr>
            <p:ph type="title"/>
          </p:nvPr>
        </p:nvSpPr>
        <p:spPr>
          <a:prstGeom prst="rect">
            <a:avLst/>
          </a:prstGeom>
        </p:spPr>
        <p:txBody>
          <a:bodyPr/>
          <a:lstStyle/>
          <a:p>
            <a:pPr/>
            <a:r>
              <a:t>Basis of Most Projects</a:t>
            </a:r>
          </a:p>
        </p:txBody>
      </p:sp>
      <p:sp>
        <p:nvSpPr>
          <p:cNvPr id="216" name="CRUD"/>
          <p:cNvSpPr txBox="1"/>
          <p:nvPr>
            <p:ph type="body" idx="21"/>
          </p:nvPr>
        </p:nvSpPr>
        <p:spPr>
          <a:xfrm>
            <a:off x="1270000" y="2133322"/>
            <a:ext cx="21844000" cy="1016001"/>
          </a:xfrm>
          <a:prstGeom prst="rect">
            <a:avLst/>
          </a:prstGeom>
          <a:extLst>
            <a:ext uri="{C572A759-6A51-4108-AA02-DFA0A04FC94B}">
              <ma14:wrappingTextBoxFlag xmlns:ma14="http://schemas.microsoft.com/office/mac/drawingml/2011/main" val="1"/>
            </a:ext>
          </a:extLst>
        </p:spPr>
        <p:txBody>
          <a:bodyPr/>
          <a:lstStyle/>
          <a:p>
            <a:pPr/>
            <a:r>
              <a:t>CRUD</a:t>
            </a:r>
          </a:p>
        </p:txBody>
      </p:sp>
      <p:sp>
        <p:nvSpPr>
          <p:cNvPr id="217" name="Most Projects have basic -&gt; CRUD &amp; ACL…"/>
          <p:cNvSpPr txBox="1"/>
          <p:nvPr>
            <p:ph type="body" idx="1"/>
          </p:nvPr>
        </p:nvSpPr>
        <p:spPr>
          <a:prstGeom prst="rect">
            <a:avLst/>
          </a:prstGeom>
        </p:spPr>
        <p:txBody>
          <a:bodyPr/>
          <a:lstStyle/>
          <a:p>
            <a:pPr/>
            <a:r>
              <a:t>Most Projects have basic -&gt; CRUD &amp; ACL</a:t>
            </a:r>
          </a:p>
          <a:p>
            <a:pPr/>
            <a:r>
              <a:rPr b="1"/>
              <a:t>Create</a:t>
            </a:r>
            <a:r>
              <a:t>, to create a form to add data</a:t>
            </a:r>
          </a:p>
          <a:p>
            <a:pPr/>
            <a:r>
              <a:rPr b="1"/>
              <a:t>Read</a:t>
            </a:r>
            <a:r>
              <a:t>, to read data you have inputed. List or Detail info</a:t>
            </a:r>
          </a:p>
          <a:p>
            <a:pPr/>
            <a:r>
              <a:rPr b="1"/>
              <a:t>Update</a:t>
            </a:r>
            <a:r>
              <a:t>, to change your data</a:t>
            </a:r>
          </a:p>
          <a:p>
            <a:pPr/>
            <a:r>
              <a:rPr b="1"/>
              <a:t>Delete</a:t>
            </a:r>
            <a:r>
              <a:t>, to delete your data</a:t>
            </a:r>
          </a:p>
          <a:p>
            <a:pPr/>
            <a:r>
              <a:t>The look can vary but it’s all the same basically</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Basis of Most Projects"/>
          <p:cNvSpPr txBox="1"/>
          <p:nvPr>
            <p:ph type="title"/>
          </p:nvPr>
        </p:nvSpPr>
        <p:spPr>
          <a:prstGeom prst="rect">
            <a:avLst/>
          </a:prstGeom>
        </p:spPr>
        <p:txBody>
          <a:bodyPr/>
          <a:lstStyle/>
          <a:p>
            <a:pPr/>
            <a:r>
              <a:t>Basis of Most Projects</a:t>
            </a:r>
          </a:p>
        </p:txBody>
      </p:sp>
      <p:sp>
        <p:nvSpPr>
          <p:cNvPr id="220" name="ACL"/>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ACL</a:t>
            </a:r>
          </a:p>
        </p:txBody>
      </p:sp>
      <p:sp>
        <p:nvSpPr>
          <p:cNvPr id="221" name="ACL stands for Access Control List/Level…"/>
          <p:cNvSpPr txBox="1"/>
          <p:nvPr>
            <p:ph type="body" idx="1"/>
          </p:nvPr>
        </p:nvSpPr>
        <p:spPr>
          <a:prstGeom prst="rect">
            <a:avLst/>
          </a:prstGeom>
        </p:spPr>
        <p:txBody>
          <a:bodyPr/>
          <a:lstStyle/>
          <a:p>
            <a:pPr/>
            <a:r>
              <a:t>ACL stands for Access Control List/Level</a:t>
            </a:r>
          </a:p>
          <a:p>
            <a:pPr/>
            <a:r>
              <a:t>If you are work on big ERP or Project then you need to control access to certain sections of the web system. </a:t>
            </a:r>
          </a:p>
          <a:p>
            <a:pPr/>
            <a:r>
              <a:t>You require to role permissions based access control database design that way you can specify the level of the user.</a:t>
            </a:r>
          </a:p>
          <a:p>
            <a:pPr/>
            <a:r>
              <a:t>Roles and Permissions through you can create several types of users with different role and permission</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Basis of Most Projects"/>
          <p:cNvSpPr txBox="1"/>
          <p:nvPr>
            <p:ph type="title"/>
          </p:nvPr>
        </p:nvSpPr>
        <p:spPr>
          <a:prstGeom prst="rect">
            <a:avLst/>
          </a:prstGeom>
        </p:spPr>
        <p:txBody>
          <a:bodyPr/>
          <a:lstStyle/>
          <a:p>
            <a:pPr/>
            <a:r>
              <a:t>Basis of Most Projects</a:t>
            </a:r>
          </a:p>
        </p:txBody>
      </p:sp>
      <p:sp>
        <p:nvSpPr>
          <p:cNvPr id="224" name="Using ACL"/>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Using ACL</a:t>
            </a:r>
          </a:p>
        </p:txBody>
      </p:sp>
      <p:sp>
        <p:nvSpPr>
          <p:cNvPr id="225" name="For example,…"/>
          <p:cNvSpPr txBox="1"/>
          <p:nvPr>
            <p:ph type="body" idx="1"/>
          </p:nvPr>
        </p:nvSpPr>
        <p:spPr>
          <a:prstGeom prst="rect">
            <a:avLst/>
          </a:prstGeom>
        </p:spPr>
        <p:txBody>
          <a:bodyPr/>
          <a:lstStyle/>
          <a:p>
            <a:pPr/>
            <a:r>
              <a:t>For example,</a:t>
            </a:r>
          </a:p>
          <a:p>
            <a:pPr lvl="1"/>
            <a:r>
              <a:t>User Management</a:t>
            </a:r>
          </a:p>
          <a:p>
            <a:pPr lvl="1"/>
            <a:r>
              <a:t>Role Management</a:t>
            </a:r>
          </a:p>
          <a:p>
            <a:pPr lvl="1"/>
            <a:r>
              <a:t>Product Management</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Agenda"/>
          <p:cNvSpPr txBox="1"/>
          <p:nvPr>
            <p:ph type="title"/>
          </p:nvPr>
        </p:nvSpPr>
        <p:spPr>
          <a:prstGeom prst="rect">
            <a:avLst/>
          </a:prstGeom>
        </p:spPr>
        <p:txBody>
          <a:bodyPr/>
          <a:lstStyle/>
          <a:p>
            <a:pPr/>
            <a:r>
              <a:t>Agenda</a:t>
            </a:r>
          </a:p>
        </p:txBody>
      </p:sp>
      <p:sp>
        <p:nvSpPr>
          <p:cNvPr id="157" name="What we going to lear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What we going to learn</a:t>
            </a:r>
          </a:p>
        </p:txBody>
      </p:sp>
      <p:sp>
        <p:nvSpPr>
          <p:cNvPr id="158" name="Installation…"/>
          <p:cNvSpPr txBox="1"/>
          <p:nvPr>
            <p:ph type="body" idx="1"/>
          </p:nvPr>
        </p:nvSpPr>
        <p:spPr>
          <a:xfrm>
            <a:off x="1270000" y="4267200"/>
            <a:ext cx="21844000" cy="8894444"/>
          </a:xfrm>
          <a:prstGeom prst="rect">
            <a:avLst/>
          </a:prstGeom>
        </p:spPr>
        <p:txBody>
          <a:bodyPr/>
          <a:lstStyle/>
          <a:p>
            <a:pPr marL="407924" indent="-407924" defTabSz="1780032">
              <a:spcBef>
                <a:spcPts val="1700"/>
              </a:spcBef>
              <a:defRPr sz="3504"/>
            </a:pPr>
            <a:r>
              <a:t>Installation</a:t>
            </a:r>
          </a:p>
          <a:p>
            <a:pPr marL="407924" indent="-407924" defTabSz="1780032">
              <a:spcBef>
                <a:spcPts val="1700"/>
              </a:spcBef>
              <a:defRPr sz="3504"/>
            </a:pPr>
            <a:r>
              <a:t>Create</a:t>
            </a:r>
          </a:p>
          <a:p>
            <a:pPr marL="407924" indent="-407924" defTabSz="1780032">
              <a:spcBef>
                <a:spcPts val="1700"/>
              </a:spcBef>
              <a:defRPr sz="3504"/>
            </a:pPr>
            <a:r>
              <a:t>Authentication</a:t>
            </a:r>
          </a:p>
          <a:p>
            <a:pPr marL="407924" indent="-407924" defTabSz="1780032">
              <a:spcBef>
                <a:spcPts val="1700"/>
              </a:spcBef>
              <a:defRPr sz="3504"/>
            </a:pPr>
            <a:r>
              <a:t>Laravel Mix</a:t>
            </a:r>
          </a:p>
          <a:p>
            <a:pPr marL="407924" indent="-407924" defTabSz="1780032">
              <a:spcBef>
                <a:spcPts val="1700"/>
              </a:spcBef>
              <a:defRPr sz="3504"/>
            </a:pPr>
            <a:r>
              <a:t>Controllers</a:t>
            </a:r>
          </a:p>
          <a:p>
            <a:pPr marL="407924" indent="-407924" defTabSz="1780032">
              <a:spcBef>
                <a:spcPts val="1700"/>
              </a:spcBef>
              <a:defRPr sz="3504"/>
            </a:pPr>
            <a:r>
              <a:t>Routing, Route-Model-Binding</a:t>
            </a:r>
          </a:p>
          <a:p>
            <a:pPr marL="407924" indent="-407924" defTabSz="1780032">
              <a:spcBef>
                <a:spcPts val="1700"/>
              </a:spcBef>
              <a:defRPr sz="3504"/>
            </a:pPr>
            <a:r>
              <a:t>Database Migrations</a:t>
            </a:r>
          </a:p>
          <a:p>
            <a:pPr marL="407924" indent="-407924" defTabSz="1780032">
              <a:spcBef>
                <a:spcPts val="1700"/>
              </a:spcBef>
              <a:defRPr sz="3504"/>
            </a:pPr>
            <a:r>
              <a:t>Model, Model Factories</a:t>
            </a:r>
          </a:p>
          <a:p>
            <a:pPr marL="407924" indent="-407924" defTabSz="1780032">
              <a:spcBef>
                <a:spcPts val="1700"/>
              </a:spcBef>
              <a:defRPr sz="3504"/>
            </a:pPr>
            <a:r>
              <a:t>Laravel String Helpers</a:t>
            </a:r>
          </a:p>
          <a:p>
            <a:pPr marL="407924" indent="-407924" defTabSz="1780032">
              <a:spcBef>
                <a:spcPts val="1700"/>
              </a:spcBef>
              <a:defRPr sz="3504"/>
            </a:pPr>
            <a:r>
              <a:t>Blade Templating, Blade Components, Blade Directives</a:t>
            </a:r>
          </a:p>
          <a:p>
            <a:pPr marL="407924" indent="-407924" defTabSz="1780032">
              <a:spcBef>
                <a:spcPts val="1700"/>
              </a:spcBef>
              <a:defRPr sz="3504"/>
            </a:pPr>
            <a:r>
              <a:t>Eloquent (ORM: Object Relational Mapping), Eloquent Relationships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Basis of Most Projects"/>
          <p:cNvSpPr txBox="1"/>
          <p:nvPr>
            <p:ph type="title"/>
          </p:nvPr>
        </p:nvSpPr>
        <p:spPr>
          <a:prstGeom prst="rect">
            <a:avLst/>
          </a:prstGeom>
        </p:spPr>
        <p:txBody>
          <a:bodyPr/>
          <a:lstStyle/>
          <a:p>
            <a:pPr/>
            <a:r>
              <a:t>Basis of Most Projects</a:t>
            </a:r>
          </a:p>
        </p:txBody>
      </p:sp>
      <p:sp>
        <p:nvSpPr>
          <p:cNvPr id="228" name="Using ACL"/>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Using ACL</a:t>
            </a:r>
          </a:p>
        </p:txBody>
      </p:sp>
      <p:sp>
        <p:nvSpPr>
          <p:cNvPr id="229" name="For example,…"/>
          <p:cNvSpPr txBox="1"/>
          <p:nvPr>
            <p:ph type="body" idx="1"/>
          </p:nvPr>
        </p:nvSpPr>
        <p:spPr>
          <a:prstGeom prst="rect">
            <a:avLst/>
          </a:prstGeom>
        </p:spPr>
        <p:txBody>
          <a:bodyPr/>
          <a:lstStyle/>
          <a:p>
            <a:pPr/>
            <a:r>
              <a:t>For example,</a:t>
            </a:r>
          </a:p>
          <a:p>
            <a:pPr lvl="1"/>
            <a:r>
              <a:t>User Management</a:t>
            </a:r>
          </a:p>
          <a:p>
            <a:pPr lvl="1"/>
            <a:r>
              <a:t>Role Management</a:t>
            </a:r>
          </a:p>
          <a:p>
            <a:pPr lvl="1"/>
            <a:r>
              <a:t>Product Management</a:t>
            </a:r>
          </a:p>
          <a:p>
            <a:pPr/>
          </a:p>
          <a:p>
            <a:pPr/>
            <a:r>
              <a:t>This will discuss later more… right now the basics!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Laravel Basics"/>
          <p:cNvSpPr txBox="1"/>
          <p:nvPr>
            <p:ph type="title"/>
          </p:nvPr>
        </p:nvSpPr>
        <p:spPr>
          <a:xfrm>
            <a:off x="1270000" y="3285819"/>
            <a:ext cx="21844000" cy="3873501"/>
          </a:xfrm>
          <a:prstGeom prst="rect">
            <a:avLst/>
          </a:prstGeom>
        </p:spPr>
        <p:txBody>
          <a:bodyPr/>
          <a:lstStyle/>
          <a:p>
            <a:pPr/>
            <a:r>
              <a:t>Laravel Basics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Laravel Basics"/>
          <p:cNvSpPr txBox="1"/>
          <p:nvPr>
            <p:ph type="title"/>
          </p:nvPr>
        </p:nvSpPr>
        <p:spPr>
          <a:prstGeom prst="rect">
            <a:avLst/>
          </a:prstGeom>
        </p:spPr>
        <p:txBody>
          <a:bodyPr/>
          <a:lstStyle/>
          <a:p>
            <a:pPr/>
            <a:r>
              <a:t>Laravel Basics</a:t>
            </a:r>
          </a:p>
        </p:txBody>
      </p:sp>
      <p:sp>
        <p:nvSpPr>
          <p:cNvPr id="234" name="In a Nutshell"/>
          <p:cNvSpPr txBox="1"/>
          <p:nvPr>
            <p:ph type="body" idx="21"/>
          </p:nvPr>
        </p:nvSpPr>
        <p:spPr>
          <a:xfrm>
            <a:off x="1270000" y="2133322"/>
            <a:ext cx="21844000" cy="1016001"/>
          </a:xfrm>
          <a:prstGeom prst="rect">
            <a:avLst/>
          </a:prstGeom>
          <a:extLst>
            <a:ext uri="{C572A759-6A51-4108-AA02-DFA0A04FC94B}">
              <ma14:wrappingTextBoxFlag xmlns:ma14="http://schemas.microsoft.com/office/mac/drawingml/2011/main" val="1"/>
            </a:ext>
          </a:extLst>
        </p:spPr>
        <p:txBody>
          <a:bodyPr/>
          <a:lstStyle/>
          <a:p>
            <a:pPr/>
            <a:r>
              <a:t>In a Nutshell</a:t>
            </a:r>
          </a:p>
        </p:txBody>
      </p:sp>
      <p:sp>
        <p:nvSpPr>
          <p:cNvPr id="235" name="You create a Laravel Project…"/>
          <p:cNvSpPr txBox="1"/>
          <p:nvPr>
            <p:ph type="body" idx="1"/>
          </p:nvPr>
        </p:nvSpPr>
        <p:spPr>
          <a:prstGeom prst="rect">
            <a:avLst/>
          </a:prstGeom>
        </p:spPr>
        <p:txBody>
          <a:bodyPr/>
          <a:lstStyle/>
          <a:p>
            <a:pPr/>
            <a:r>
              <a:t>You create a Laravel Project</a:t>
            </a:r>
          </a:p>
          <a:p>
            <a:pPr/>
            <a:r>
              <a:t>You create a database</a:t>
            </a:r>
          </a:p>
          <a:p>
            <a:pPr lvl="1"/>
            <a:r>
              <a:t>You create a Migration file (later can do more) then Migrate</a:t>
            </a:r>
          </a:p>
          <a:p>
            <a:pPr/>
            <a:r>
              <a:t>You create a Model (later can do more)</a:t>
            </a:r>
          </a:p>
          <a:p>
            <a:pPr/>
            <a:r>
              <a:t>Then you create a ModelController to give functions to the Model</a:t>
            </a:r>
          </a:p>
          <a:p>
            <a:pPr/>
            <a:r>
              <a:t>You define/create Routes in the Functions; you can also use Route/Web.php</a:t>
            </a:r>
          </a:p>
          <a:p>
            <a:pPr/>
            <a:r>
              <a:t>You create Views so that it display webpage where your routing goes</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Laravel File Directory"/>
          <p:cNvSpPr txBox="1"/>
          <p:nvPr>
            <p:ph type="title"/>
          </p:nvPr>
        </p:nvSpPr>
        <p:spPr>
          <a:prstGeom prst="rect">
            <a:avLst/>
          </a:prstGeom>
        </p:spPr>
        <p:txBody>
          <a:bodyPr/>
          <a:lstStyle/>
          <a:p>
            <a:pPr/>
            <a:r>
              <a:t>Laravel File Directory</a:t>
            </a:r>
          </a:p>
        </p:txBody>
      </p:sp>
      <p:sp>
        <p:nvSpPr>
          <p:cNvPr id="238" name="In a Nutshell"/>
          <p:cNvSpPr txBox="1"/>
          <p:nvPr>
            <p:ph type="body" idx="21"/>
          </p:nvPr>
        </p:nvSpPr>
        <p:spPr>
          <a:xfrm>
            <a:off x="1270000" y="2133322"/>
            <a:ext cx="21844000" cy="1016001"/>
          </a:xfrm>
          <a:prstGeom prst="rect">
            <a:avLst/>
          </a:prstGeom>
          <a:extLst>
            <a:ext uri="{C572A759-6A51-4108-AA02-DFA0A04FC94B}">
              <ma14:wrappingTextBoxFlag xmlns:ma14="http://schemas.microsoft.com/office/mac/drawingml/2011/main" val="1"/>
            </a:ext>
          </a:extLst>
        </p:spPr>
        <p:txBody>
          <a:bodyPr/>
          <a:lstStyle/>
          <a:p>
            <a:pPr/>
            <a:r>
              <a:t>In a Nutshell</a:t>
            </a:r>
          </a:p>
        </p:txBody>
      </p:sp>
      <p:sp>
        <p:nvSpPr>
          <p:cNvPr id="239" name="Frequently used Directories you will use:…"/>
          <p:cNvSpPr txBox="1"/>
          <p:nvPr>
            <p:ph type="body" idx="1"/>
          </p:nvPr>
        </p:nvSpPr>
        <p:spPr>
          <a:xfrm>
            <a:off x="4534503" y="4267200"/>
            <a:ext cx="18579497" cy="8432800"/>
          </a:xfrm>
          <a:prstGeom prst="rect">
            <a:avLst/>
          </a:prstGeom>
        </p:spPr>
        <p:txBody>
          <a:bodyPr/>
          <a:lstStyle/>
          <a:p>
            <a:pPr/>
            <a:r>
              <a:t>Frequently used Directories you will use:</a:t>
            </a:r>
          </a:p>
          <a:p>
            <a:pPr lvl="1"/>
            <a:r>
              <a:t>App</a:t>
            </a:r>
          </a:p>
          <a:p>
            <a:pPr lvl="2"/>
            <a:r>
              <a:t>Models</a:t>
            </a:r>
          </a:p>
          <a:p>
            <a:pPr lvl="2"/>
            <a:r>
              <a:t>http/controllers</a:t>
            </a:r>
          </a:p>
          <a:p>
            <a:pPr lvl="1"/>
            <a:r>
              <a:t>Resources/views/</a:t>
            </a:r>
          </a:p>
          <a:p>
            <a:pPr lvl="1"/>
            <a:r>
              <a:t>Routes/web.php</a:t>
            </a:r>
          </a:p>
          <a:p>
            <a:pPr lvl="1"/>
            <a:r>
              <a:t>Routes/api.php (API)</a:t>
            </a:r>
          </a:p>
        </p:txBody>
      </p:sp>
      <p:pic>
        <p:nvPicPr>
          <p:cNvPr id="240" name="Screenshot 2021-09-12 at 9.40.44 PM.png" descr="Screenshot 2021-09-12 at 9.40.44 PM.png"/>
          <p:cNvPicPr>
            <a:picLocks noChangeAspect="1"/>
          </p:cNvPicPr>
          <p:nvPr/>
        </p:nvPicPr>
        <p:blipFill>
          <a:blip r:embed="rId2">
            <a:extLst/>
          </a:blip>
          <a:stretch>
            <a:fillRect/>
          </a:stretch>
        </p:blipFill>
        <p:spPr>
          <a:xfrm>
            <a:off x="1072567" y="2739738"/>
            <a:ext cx="3086101" cy="10363201"/>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Adding CSS"/>
          <p:cNvSpPr txBox="1"/>
          <p:nvPr>
            <p:ph type="title"/>
          </p:nvPr>
        </p:nvSpPr>
        <p:spPr>
          <a:xfrm>
            <a:off x="1270000" y="3285819"/>
            <a:ext cx="21844000" cy="3873501"/>
          </a:xfrm>
          <a:prstGeom prst="rect">
            <a:avLst/>
          </a:prstGeom>
        </p:spPr>
        <p:txBody>
          <a:bodyPr/>
          <a:lstStyle/>
          <a:p>
            <a:pPr/>
            <a:r>
              <a:t>Adding CSS</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Laravel Basics"/>
          <p:cNvSpPr txBox="1"/>
          <p:nvPr>
            <p:ph type="title"/>
          </p:nvPr>
        </p:nvSpPr>
        <p:spPr>
          <a:prstGeom prst="rect">
            <a:avLst/>
          </a:prstGeom>
        </p:spPr>
        <p:txBody>
          <a:bodyPr/>
          <a:lstStyle/>
          <a:p>
            <a:pPr/>
            <a:r>
              <a:t>Laravel Basics</a:t>
            </a:r>
          </a:p>
        </p:txBody>
      </p:sp>
      <p:sp>
        <p:nvSpPr>
          <p:cNvPr id="245" name="In a Nutshell"/>
          <p:cNvSpPr txBox="1"/>
          <p:nvPr>
            <p:ph type="body" idx="21"/>
          </p:nvPr>
        </p:nvSpPr>
        <p:spPr>
          <a:xfrm>
            <a:off x="1270000" y="2133322"/>
            <a:ext cx="21844000" cy="1016001"/>
          </a:xfrm>
          <a:prstGeom prst="rect">
            <a:avLst/>
          </a:prstGeom>
          <a:extLst>
            <a:ext uri="{C572A759-6A51-4108-AA02-DFA0A04FC94B}">
              <ma14:wrappingTextBoxFlag xmlns:ma14="http://schemas.microsoft.com/office/mac/drawingml/2011/main" val="1"/>
            </a:ext>
          </a:extLst>
        </p:spPr>
        <p:txBody>
          <a:bodyPr/>
          <a:lstStyle/>
          <a:p>
            <a:pPr/>
            <a:r>
              <a:t>In a Nutshell</a:t>
            </a:r>
          </a:p>
        </p:txBody>
      </p:sp>
      <p:sp>
        <p:nvSpPr>
          <p:cNvPr id="246" name="Refer to : webpack.mix.js file…"/>
          <p:cNvSpPr txBox="1"/>
          <p:nvPr>
            <p:ph type="body" idx="1"/>
          </p:nvPr>
        </p:nvSpPr>
        <p:spPr>
          <a:xfrm>
            <a:off x="1270000" y="3536395"/>
            <a:ext cx="21844000" cy="9163605"/>
          </a:xfrm>
          <a:prstGeom prst="rect">
            <a:avLst/>
          </a:prstGeom>
        </p:spPr>
        <p:txBody>
          <a:bodyPr/>
          <a:lstStyle/>
          <a:p>
            <a:pPr marL="396747" indent="-396747" defTabSz="1731263">
              <a:spcBef>
                <a:spcPts val="1700"/>
              </a:spcBef>
              <a:defRPr sz="3407"/>
            </a:pPr>
            <a:r>
              <a:t>Refer to : webpack.mix.js file</a:t>
            </a:r>
          </a:p>
          <a:p>
            <a:pPr marL="396747" indent="-396747" defTabSz="1731263">
              <a:spcBef>
                <a:spcPts val="1700"/>
              </a:spcBef>
              <a:defRPr sz="3407"/>
            </a:pPr>
            <a:r>
              <a:t>You can use Bootstrap or Tailwindcss (goto </a:t>
            </a:r>
            <a:r>
              <a:rPr u="sng">
                <a:hlinkClick r:id="rId2" invalidUrl="" action="" tgtFrame="" tooltip="" history="1" highlightClick="0" endSnd="0"/>
              </a:rPr>
              <a:t>tailwindcss.com/docs/installation</a:t>
            </a:r>
            <a:r>
              <a:t>)</a:t>
            </a:r>
          </a:p>
          <a:p>
            <a:pPr marL="396747" indent="-396747" defTabSz="1731263">
              <a:spcBef>
                <a:spcPts val="1700"/>
              </a:spcBef>
              <a:defRPr sz="3407"/>
            </a:pPr>
            <a:r>
              <a:t>Checkout Installation for Laravel mix —&gt; require(`tailwindcss’)</a:t>
            </a:r>
          </a:p>
          <a:p>
            <a:pPr marL="396747" indent="-396747" defTabSz="1731263">
              <a:spcBef>
                <a:spcPts val="1700"/>
              </a:spcBef>
              <a:defRPr sz="3407"/>
            </a:pPr>
            <a:r>
              <a:t>In folder &gt;resources&gt;css&gt;app.css add:</a:t>
            </a:r>
            <a:br/>
            <a:r>
              <a:t>@railwind base; </a:t>
            </a:r>
            <a:br/>
            <a:r>
              <a:t>@tailwind components; </a:t>
            </a:r>
            <a:br/>
            <a:r>
              <a:t>@tailwind utilities;</a:t>
            </a:r>
          </a:p>
          <a:p>
            <a:pPr marL="396747" indent="-396747" defTabSz="1731263">
              <a:spcBef>
                <a:spcPts val="1700"/>
              </a:spcBef>
              <a:defRPr sz="3407"/>
            </a:pPr>
            <a:r>
              <a:t>Terminal: npm install -D tailwindcss@latest postcss@latest autoprefixer@latest</a:t>
            </a:r>
          </a:p>
          <a:p>
            <a:pPr marL="396747" indent="-396747" defTabSz="1731263">
              <a:spcBef>
                <a:spcPts val="1700"/>
              </a:spcBef>
              <a:defRPr sz="3407"/>
            </a:pPr>
            <a:r>
              <a:t>Terminal: npx tailwindcss init</a:t>
            </a:r>
          </a:p>
          <a:p>
            <a:pPr marL="396747" indent="-396747" defTabSz="1731263">
              <a:spcBef>
                <a:spcPts val="1700"/>
              </a:spcBef>
              <a:defRPr sz="3407"/>
            </a:pPr>
            <a:r>
              <a:t>Add Purge in Tailwind.config.js</a:t>
            </a:r>
          </a:p>
          <a:p>
            <a:pPr marL="396747" indent="-396747" defTabSz="1731263">
              <a:spcBef>
                <a:spcPts val="1700"/>
              </a:spcBef>
              <a:defRPr sz="3407"/>
            </a:pPr>
            <a:r>
              <a:t>Terminal: npm run dev (to update changes) or npm run watch (listen to any changes)</a:t>
            </a:r>
          </a:p>
          <a:p>
            <a:pPr marL="396747" indent="-396747" defTabSz="1731263">
              <a:spcBef>
                <a:spcPts val="1700"/>
              </a:spcBef>
              <a:defRPr sz="3407"/>
            </a:pPr>
            <a:r>
              <a:t>Add this to Layouts.blade.php</a:t>
            </a:r>
            <a:br/>
            <a:r>
              <a:rPr>
                <a:solidFill>
                  <a:srgbClr val="808080"/>
                </a:solidFill>
              </a:rPr>
              <a:t>&lt;</a:t>
            </a:r>
            <a:r>
              <a:rPr>
                <a:solidFill>
                  <a:srgbClr val="569CD6"/>
                </a:solidFill>
              </a:rPr>
              <a:t>link</a:t>
            </a:r>
            <a:r>
              <a:rPr>
                <a:solidFill>
                  <a:srgbClr val="D4D4D4"/>
                </a:solidFill>
              </a:rPr>
              <a:t> </a:t>
            </a:r>
            <a:r>
              <a:rPr>
                <a:solidFill>
                  <a:srgbClr val="9CDCFE"/>
                </a:solidFill>
              </a:rPr>
              <a:t>rel</a:t>
            </a:r>
            <a:r>
              <a:rPr>
                <a:solidFill>
                  <a:srgbClr val="D4D4D4"/>
                </a:solidFill>
              </a:rPr>
              <a:t>=</a:t>
            </a:r>
            <a:r>
              <a:t>"stylesheet"</a:t>
            </a:r>
            <a:r>
              <a:rPr>
                <a:solidFill>
                  <a:srgbClr val="D4D4D4"/>
                </a:solidFill>
              </a:rPr>
              <a:t> </a:t>
            </a:r>
            <a:r>
              <a:rPr>
                <a:solidFill>
                  <a:srgbClr val="9CDCFE"/>
                </a:solidFill>
              </a:rPr>
              <a:t>href</a:t>
            </a:r>
            <a:r>
              <a:rPr>
                <a:solidFill>
                  <a:srgbClr val="D4D4D4"/>
                </a:solidFill>
              </a:rPr>
              <a:t>=</a:t>
            </a:r>
            <a:r>
              <a:t>"{{ asset('css/app.css') }}”</a:t>
            </a:r>
            <a:r>
              <a:rPr>
                <a:solidFill>
                  <a:srgbClr val="808080"/>
                </a:solidFill>
              </a:rPr>
              <a:t>&gt;</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Tailwind Basics"/>
          <p:cNvSpPr txBox="1"/>
          <p:nvPr>
            <p:ph type="title"/>
          </p:nvPr>
        </p:nvSpPr>
        <p:spPr>
          <a:prstGeom prst="rect">
            <a:avLst/>
          </a:prstGeom>
        </p:spPr>
        <p:txBody>
          <a:bodyPr/>
          <a:lstStyle/>
          <a:p>
            <a:pPr/>
            <a:r>
              <a:t>Tailwind Basics</a:t>
            </a:r>
          </a:p>
        </p:txBody>
      </p:sp>
      <p:sp>
        <p:nvSpPr>
          <p:cNvPr id="249" name="In a Nutshell"/>
          <p:cNvSpPr txBox="1"/>
          <p:nvPr>
            <p:ph type="body" idx="21"/>
          </p:nvPr>
        </p:nvSpPr>
        <p:spPr>
          <a:xfrm>
            <a:off x="1270000" y="2133322"/>
            <a:ext cx="21844000" cy="1016001"/>
          </a:xfrm>
          <a:prstGeom prst="rect">
            <a:avLst/>
          </a:prstGeom>
          <a:extLst>
            <a:ext uri="{C572A759-6A51-4108-AA02-DFA0A04FC94B}">
              <ma14:wrappingTextBoxFlag xmlns:ma14="http://schemas.microsoft.com/office/mac/drawingml/2011/main" val="1"/>
            </a:ext>
          </a:extLst>
        </p:spPr>
        <p:txBody>
          <a:bodyPr/>
          <a:lstStyle/>
          <a:p>
            <a:pPr/>
            <a:r>
              <a:t>In a Nutshell</a:t>
            </a:r>
          </a:p>
        </p:txBody>
      </p:sp>
      <p:sp>
        <p:nvSpPr>
          <p:cNvPr id="250" name="Refer to : tailwindcss.com…"/>
          <p:cNvSpPr txBox="1"/>
          <p:nvPr>
            <p:ph type="body" idx="1"/>
          </p:nvPr>
        </p:nvSpPr>
        <p:spPr>
          <a:prstGeom prst="rect">
            <a:avLst/>
          </a:prstGeom>
        </p:spPr>
        <p:txBody>
          <a:bodyPr/>
          <a:lstStyle/>
          <a:p>
            <a:pPr/>
            <a:r>
              <a:t>Refer to : tailwindcss.com</a:t>
            </a:r>
          </a:p>
          <a:p>
            <a:pPr/>
            <a:r>
              <a:t>Why use Tailwind?</a:t>
            </a:r>
            <a:br/>
            <a:r>
              <a:t>Tailwind CSS is a utility-first library, which simply means that, unlike Bootstrap, </a:t>
            </a:r>
            <a:r>
              <a:rPr b="1"/>
              <a:t>Tailwind doesn't provide automatically prestyled components</a:t>
            </a:r>
            <a:r>
              <a:t>. Rather, it provides utility classes that help us style our components in certain ways and allow us to build our own classes</a:t>
            </a:r>
          </a:p>
          <a:p>
            <a:pPr/>
            <a:r>
              <a:t>Read more  —&gt; https://blog.logrocket.com/tailwind-css-vs-bootstrap-ui-kits/</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Laravel String Helpers"/>
          <p:cNvSpPr txBox="1"/>
          <p:nvPr>
            <p:ph type="title"/>
          </p:nvPr>
        </p:nvSpPr>
        <p:spPr>
          <a:xfrm>
            <a:off x="1270000" y="3285819"/>
            <a:ext cx="21844000" cy="3873501"/>
          </a:xfrm>
          <a:prstGeom prst="rect">
            <a:avLst/>
          </a:prstGeom>
        </p:spPr>
        <p:txBody>
          <a:bodyPr/>
          <a:lstStyle/>
          <a:p>
            <a:pPr/>
            <a:r>
              <a:t>Laravel String Helpers</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Laravel String Helpers"/>
          <p:cNvSpPr txBox="1"/>
          <p:nvPr>
            <p:ph type="title"/>
          </p:nvPr>
        </p:nvSpPr>
        <p:spPr>
          <a:prstGeom prst="rect">
            <a:avLst/>
          </a:prstGeom>
        </p:spPr>
        <p:txBody>
          <a:bodyPr/>
          <a:lstStyle/>
          <a:p>
            <a:pPr/>
            <a:r>
              <a:t>Laravel String Helpers</a:t>
            </a:r>
          </a:p>
        </p:txBody>
      </p:sp>
      <p:sp>
        <p:nvSpPr>
          <p:cNvPr id="255" name="In a Nutshell"/>
          <p:cNvSpPr txBox="1"/>
          <p:nvPr>
            <p:ph type="body" idx="21"/>
          </p:nvPr>
        </p:nvSpPr>
        <p:spPr>
          <a:xfrm>
            <a:off x="1270000" y="2133322"/>
            <a:ext cx="21844000" cy="1016001"/>
          </a:xfrm>
          <a:prstGeom prst="rect">
            <a:avLst/>
          </a:prstGeom>
          <a:extLst>
            <a:ext uri="{C572A759-6A51-4108-AA02-DFA0A04FC94B}">
              <ma14:wrappingTextBoxFlag xmlns:ma14="http://schemas.microsoft.com/office/mac/drawingml/2011/main" val="1"/>
            </a:ext>
          </a:extLst>
        </p:spPr>
        <p:txBody>
          <a:bodyPr/>
          <a:lstStyle/>
          <a:p>
            <a:pPr/>
            <a:r>
              <a:t>In a Nutshell</a:t>
            </a:r>
          </a:p>
        </p:txBody>
      </p:sp>
      <p:sp>
        <p:nvSpPr>
          <p:cNvPr id="256" name="asset eg: &lt;link rel=&quot;stylesheet&quot; href=&quot;{{ asset('css/app.css') }}&quot;&gt;…"/>
          <p:cNvSpPr txBox="1"/>
          <p:nvPr>
            <p:ph type="body" idx="1"/>
          </p:nvPr>
        </p:nvSpPr>
        <p:spPr>
          <a:prstGeom prst="rect">
            <a:avLst/>
          </a:prstGeom>
        </p:spPr>
        <p:txBody>
          <a:bodyPr/>
          <a:lstStyle/>
          <a:p>
            <a:pPr/>
            <a:r>
              <a:t>asset</a:t>
            </a:r>
            <a:br/>
            <a:r>
              <a:t>eg: </a:t>
            </a:r>
            <a:r>
              <a:rPr>
                <a:solidFill>
                  <a:srgbClr val="808080"/>
                </a:solidFill>
              </a:rPr>
              <a:t>&lt;</a:t>
            </a:r>
            <a:r>
              <a:rPr>
                <a:solidFill>
                  <a:srgbClr val="569CD6"/>
                </a:solidFill>
              </a:rPr>
              <a:t>link</a:t>
            </a:r>
            <a:r>
              <a:rPr>
                <a:solidFill>
                  <a:srgbClr val="D4D4D4"/>
                </a:solidFill>
              </a:rPr>
              <a:t> </a:t>
            </a:r>
            <a:r>
              <a:rPr>
                <a:solidFill>
                  <a:srgbClr val="9CDCFE"/>
                </a:solidFill>
              </a:rPr>
              <a:t>rel</a:t>
            </a:r>
            <a:r>
              <a:rPr>
                <a:solidFill>
                  <a:srgbClr val="D4D4D4"/>
                </a:solidFill>
              </a:rPr>
              <a:t>=</a:t>
            </a:r>
            <a:r>
              <a:t>"stylesheet"</a:t>
            </a:r>
            <a:r>
              <a:rPr>
                <a:solidFill>
                  <a:srgbClr val="D4D4D4"/>
                </a:solidFill>
              </a:rPr>
              <a:t> </a:t>
            </a:r>
            <a:r>
              <a:rPr>
                <a:solidFill>
                  <a:srgbClr val="9CDCFE"/>
                </a:solidFill>
              </a:rPr>
              <a:t>href</a:t>
            </a:r>
            <a:r>
              <a:rPr>
                <a:solidFill>
                  <a:srgbClr val="D4D4D4"/>
                </a:solidFill>
              </a:rPr>
              <a:t>=</a:t>
            </a:r>
            <a:r>
              <a:t>"{{ asset('css/app.css') }}"</a:t>
            </a:r>
            <a:r>
              <a:rPr>
                <a:solidFill>
                  <a:srgbClr val="808080"/>
                </a:solidFill>
              </a:rPr>
              <a:t>&gt;</a:t>
            </a:r>
          </a:p>
          <a:p>
            <a:pPr/>
            <a:r>
              <a:t>route</a:t>
            </a:r>
            <a:br/>
            <a:r>
              <a:t>eg: </a:t>
            </a:r>
            <a:r>
              <a:rPr>
                <a:solidFill>
                  <a:srgbClr val="808080"/>
                </a:solidFill>
              </a:rPr>
              <a:t>&lt;</a:t>
            </a:r>
            <a:r>
              <a:rPr>
                <a:solidFill>
                  <a:srgbClr val="569CD6"/>
                </a:solidFill>
              </a:rPr>
              <a:t>a</a:t>
            </a:r>
            <a:r>
              <a:rPr>
                <a:solidFill>
                  <a:srgbClr val="D4D4D4"/>
                </a:solidFill>
              </a:rPr>
              <a:t> </a:t>
            </a:r>
            <a:r>
              <a:rPr>
                <a:solidFill>
                  <a:srgbClr val="9CDCFE"/>
                </a:solidFill>
              </a:rPr>
              <a:t>href</a:t>
            </a:r>
            <a:r>
              <a:rPr>
                <a:solidFill>
                  <a:srgbClr val="D4D4D4"/>
                </a:solidFill>
              </a:rPr>
              <a:t>=</a:t>
            </a:r>
            <a:r>
              <a:t>"{{ route('dashboard') }}"</a:t>
            </a:r>
            <a:r>
              <a:rPr>
                <a:solidFill>
                  <a:srgbClr val="D4D4D4"/>
                </a:solidFill>
              </a:rPr>
              <a:t> </a:t>
            </a:r>
            <a:r>
              <a:rPr>
                <a:solidFill>
                  <a:srgbClr val="9CDCFE"/>
                </a:solidFill>
              </a:rPr>
              <a:t>class</a:t>
            </a:r>
            <a:r>
              <a:rPr>
                <a:solidFill>
                  <a:srgbClr val="D4D4D4"/>
                </a:solidFill>
              </a:rPr>
              <a:t>=</a:t>
            </a:r>
            <a:r>
              <a:t>"p-3"</a:t>
            </a:r>
            <a:r>
              <a:rPr>
                <a:solidFill>
                  <a:srgbClr val="808080"/>
                </a:solidFill>
              </a:rPr>
              <a:t>&gt;</a:t>
            </a:r>
            <a:r>
              <a:rPr>
                <a:solidFill>
                  <a:srgbClr val="D4D4D4"/>
                </a:solidFill>
              </a:rPr>
              <a:t>Dashboard</a:t>
            </a:r>
            <a:r>
              <a:rPr>
                <a:solidFill>
                  <a:srgbClr val="808080"/>
                </a:solidFill>
              </a:rPr>
              <a:t>&lt;/</a:t>
            </a:r>
            <a:r>
              <a:rPr>
                <a:solidFill>
                  <a:srgbClr val="569CD6"/>
                </a:solidFill>
              </a:rPr>
              <a:t>a</a:t>
            </a:r>
            <a:r>
              <a:rPr>
                <a:solidFill>
                  <a:srgbClr val="808080"/>
                </a:solidFill>
              </a:rPr>
              <a:t>&gt;</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Laravel So far…"/>
          <p:cNvSpPr txBox="1"/>
          <p:nvPr>
            <p:ph type="title"/>
          </p:nvPr>
        </p:nvSpPr>
        <p:spPr>
          <a:prstGeom prst="rect">
            <a:avLst/>
          </a:prstGeom>
        </p:spPr>
        <p:txBody>
          <a:bodyPr/>
          <a:lstStyle/>
          <a:p>
            <a:pPr/>
            <a:r>
              <a:t>Laravel So far…</a:t>
            </a:r>
          </a:p>
        </p:txBody>
      </p:sp>
      <p:sp>
        <p:nvSpPr>
          <p:cNvPr id="259" name="Create Navigation bar at the top"/>
          <p:cNvSpPr txBox="1"/>
          <p:nvPr>
            <p:ph type="body" idx="21"/>
          </p:nvPr>
        </p:nvSpPr>
        <p:spPr>
          <a:xfrm>
            <a:off x="1270000" y="2133322"/>
            <a:ext cx="21844000" cy="1016001"/>
          </a:xfrm>
          <a:prstGeom prst="rect">
            <a:avLst/>
          </a:prstGeom>
          <a:extLst>
            <a:ext uri="{C572A759-6A51-4108-AA02-DFA0A04FC94B}">
              <ma14:wrappingTextBoxFlag xmlns:ma14="http://schemas.microsoft.com/office/mac/drawingml/2011/main" val="1"/>
            </a:ext>
          </a:extLst>
        </p:spPr>
        <p:txBody>
          <a:bodyPr/>
          <a:lstStyle/>
          <a:p>
            <a:pPr/>
            <a:r>
              <a:t>Create Navigation bar at the top</a:t>
            </a:r>
          </a:p>
        </p:txBody>
      </p:sp>
      <p:pic>
        <p:nvPicPr>
          <p:cNvPr id="260" name="Screenshot 2021-09-13 at 1.53.36 PM.png" descr="Screenshot 2021-09-13 at 1.53.36 PM.png"/>
          <p:cNvPicPr>
            <a:picLocks noChangeAspect="1"/>
          </p:cNvPicPr>
          <p:nvPr/>
        </p:nvPicPr>
        <p:blipFill>
          <a:blip r:embed="rId2">
            <a:extLst/>
          </a:blip>
          <a:stretch>
            <a:fillRect/>
          </a:stretch>
        </p:blipFill>
        <p:spPr>
          <a:xfrm>
            <a:off x="3905250" y="3993021"/>
            <a:ext cx="16573500" cy="8166101"/>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Agenda"/>
          <p:cNvSpPr txBox="1"/>
          <p:nvPr>
            <p:ph type="title"/>
          </p:nvPr>
        </p:nvSpPr>
        <p:spPr>
          <a:prstGeom prst="rect">
            <a:avLst/>
          </a:prstGeom>
        </p:spPr>
        <p:txBody>
          <a:bodyPr/>
          <a:lstStyle/>
          <a:p>
            <a:pPr/>
            <a:r>
              <a:t>Agenda</a:t>
            </a:r>
          </a:p>
        </p:txBody>
      </p:sp>
      <p:sp>
        <p:nvSpPr>
          <p:cNvPr id="161" name="What we going to lear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What we going to learn</a:t>
            </a:r>
          </a:p>
        </p:txBody>
      </p:sp>
      <p:sp>
        <p:nvSpPr>
          <p:cNvPr id="162" name="Authorization…"/>
          <p:cNvSpPr txBox="1"/>
          <p:nvPr>
            <p:ph type="body" idx="1"/>
          </p:nvPr>
        </p:nvSpPr>
        <p:spPr>
          <a:xfrm>
            <a:off x="1270000" y="4267200"/>
            <a:ext cx="21844000" cy="8894444"/>
          </a:xfrm>
          <a:prstGeom prst="rect">
            <a:avLst/>
          </a:prstGeom>
        </p:spPr>
        <p:txBody>
          <a:bodyPr/>
          <a:lstStyle/>
          <a:p>
            <a:pPr marL="447040" indent="-447040" defTabSz="1950720">
              <a:spcBef>
                <a:spcPts val="1900"/>
              </a:spcBef>
              <a:defRPr sz="3840"/>
            </a:pPr>
            <a:r>
              <a:t>Authorization</a:t>
            </a:r>
          </a:p>
          <a:p>
            <a:pPr marL="447040" indent="-447040" defTabSz="1950720">
              <a:spcBef>
                <a:spcPts val="1900"/>
              </a:spcBef>
              <a:defRPr sz="3840"/>
            </a:pPr>
            <a:r>
              <a:t>Validation of Form, CSRF protection, Method Spoofing</a:t>
            </a:r>
          </a:p>
          <a:p>
            <a:pPr marL="447040" indent="-447040" defTabSz="1950720">
              <a:spcBef>
                <a:spcPts val="1900"/>
              </a:spcBef>
              <a:defRPr sz="3840"/>
            </a:pPr>
            <a:r>
              <a:t>Middleware</a:t>
            </a:r>
          </a:p>
          <a:p>
            <a:pPr marL="447040" indent="-447040" defTabSz="1950720">
              <a:spcBef>
                <a:spcPts val="1900"/>
              </a:spcBef>
              <a:defRPr sz="3840"/>
            </a:pPr>
            <a:r>
              <a:t>Eager Loading</a:t>
            </a:r>
          </a:p>
          <a:p>
            <a:pPr marL="447040" indent="-447040" defTabSz="1950720">
              <a:spcBef>
                <a:spcPts val="1900"/>
              </a:spcBef>
              <a:defRPr sz="3840"/>
            </a:pPr>
            <a:r>
              <a:t>Pagination &amp; Redirecting</a:t>
            </a:r>
          </a:p>
          <a:p>
            <a:pPr marL="447040" indent="-447040" defTabSz="1950720">
              <a:spcBef>
                <a:spcPts val="1900"/>
              </a:spcBef>
              <a:defRPr sz="3840"/>
            </a:pPr>
            <a:r>
              <a:t>Artisan Console</a:t>
            </a:r>
          </a:p>
          <a:p>
            <a:pPr marL="447040" indent="-447040" defTabSz="1950720">
              <a:spcBef>
                <a:spcPts val="1900"/>
              </a:spcBef>
              <a:defRPr sz="3840"/>
            </a:pPr>
            <a:r>
              <a:t>Dates &amp; Times</a:t>
            </a:r>
          </a:p>
          <a:p>
            <a:pPr marL="447040" indent="-447040" defTabSz="1950720">
              <a:spcBef>
                <a:spcPts val="1900"/>
              </a:spcBef>
              <a:defRPr sz="3840"/>
            </a:pPr>
            <a:r>
              <a:t>Laravel Collections</a:t>
            </a:r>
          </a:p>
          <a:p>
            <a:pPr marL="447040" indent="-447040" defTabSz="1950720">
              <a:spcBef>
                <a:spcPts val="1900"/>
              </a:spcBef>
              <a:defRPr sz="3840"/>
            </a:pPr>
            <a:r>
              <a:t>Soft Deleting</a:t>
            </a:r>
          </a:p>
          <a:p>
            <a:pPr marL="447040" indent="-447040" defTabSz="1950720">
              <a:spcBef>
                <a:spcPts val="1900"/>
              </a:spcBef>
              <a:defRPr sz="3840"/>
            </a:pPr>
            <a:r>
              <a:t>Sending Email</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Laravel So far…"/>
          <p:cNvSpPr txBox="1"/>
          <p:nvPr>
            <p:ph type="title"/>
          </p:nvPr>
        </p:nvSpPr>
        <p:spPr>
          <a:prstGeom prst="rect">
            <a:avLst/>
          </a:prstGeom>
        </p:spPr>
        <p:txBody>
          <a:bodyPr/>
          <a:lstStyle/>
          <a:p>
            <a:pPr/>
            <a:r>
              <a:t>Laravel So far…</a:t>
            </a:r>
          </a:p>
        </p:txBody>
      </p:sp>
      <p:sp>
        <p:nvSpPr>
          <p:cNvPr id="263" name="End result…"/>
          <p:cNvSpPr txBox="1"/>
          <p:nvPr>
            <p:ph type="body" idx="21"/>
          </p:nvPr>
        </p:nvSpPr>
        <p:spPr>
          <a:xfrm>
            <a:off x="1270000" y="2133322"/>
            <a:ext cx="21844000" cy="1016001"/>
          </a:xfrm>
          <a:prstGeom prst="rect">
            <a:avLst/>
          </a:prstGeom>
          <a:extLst>
            <a:ext uri="{C572A759-6A51-4108-AA02-DFA0A04FC94B}">
              <ma14:wrappingTextBoxFlag xmlns:ma14="http://schemas.microsoft.com/office/mac/drawingml/2011/main" val="1"/>
            </a:ext>
          </a:extLst>
        </p:spPr>
        <p:txBody>
          <a:bodyPr/>
          <a:lstStyle/>
          <a:p>
            <a:pPr/>
            <a:r>
              <a:t>End result…</a:t>
            </a:r>
          </a:p>
        </p:txBody>
      </p:sp>
      <p:pic>
        <p:nvPicPr>
          <p:cNvPr id="264" name="Screenshot 2021-09-13 at 1.54.59 PM.png" descr="Screenshot 2021-09-13 at 1.54.59 PM.png"/>
          <p:cNvPicPr>
            <a:picLocks noChangeAspect="1"/>
          </p:cNvPicPr>
          <p:nvPr/>
        </p:nvPicPr>
        <p:blipFill>
          <a:blip r:embed="rId2">
            <a:extLst/>
          </a:blip>
          <a:stretch>
            <a:fillRect/>
          </a:stretch>
        </p:blipFill>
        <p:spPr>
          <a:xfrm>
            <a:off x="3816350" y="3826867"/>
            <a:ext cx="16751300" cy="9321801"/>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Laravel So far…"/>
          <p:cNvSpPr txBox="1"/>
          <p:nvPr>
            <p:ph type="title"/>
          </p:nvPr>
        </p:nvSpPr>
        <p:spPr>
          <a:prstGeom prst="rect">
            <a:avLst/>
          </a:prstGeom>
        </p:spPr>
        <p:txBody>
          <a:bodyPr/>
          <a:lstStyle/>
          <a:p>
            <a:pPr/>
            <a:r>
              <a:t>Laravel So far…</a:t>
            </a:r>
          </a:p>
        </p:txBody>
      </p:sp>
      <p:sp>
        <p:nvSpPr>
          <p:cNvPr id="267" name="Add when you Login…"/>
          <p:cNvSpPr txBox="1"/>
          <p:nvPr>
            <p:ph type="body" idx="21"/>
          </p:nvPr>
        </p:nvSpPr>
        <p:spPr>
          <a:xfrm>
            <a:off x="1270000" y="2133322"/>
            <a:ext cx="21844000" cy="1016001"/>
          </a:xfrm>
          <a:prstGeom prst="rect">
            <a:avLst/>
          </a:prstGeom>
          <a:extLst>
            <a:ext uri="{C572A759-6A51-4108-AA02-DFA0A04FC94B}">
              <ma14:wrappingTextBoxFlag xmlns:ma14="http://schemas.microsoft.com/office/mac/drawingml/2011/main" val="1"/>
            </a:ext>
          </a:extLst>
        </p:spPr>
        <p:txBody>
          <a:bodyPr/>
          <a:lstStyle/>
          <a:p>
            <a:pPr/>
            <a:r>
              <a:t>Add when you Login…</a:t>
            </a:r>
          </a:p>
        </p:txBody>
      </p:sp>
      <p:pic>
        <p:nvPicPr>
          <p:cNvPr id="268" name="Screenshot 2021-09-13 at 1.56.56 PM.png" descr="Screenshot 2021-09-13 at 1.56.56 PM.png"/>
          <p:cNvPicPr>
            <a:picLocks noChangeAspect="1"/>
          </p:cNvPicPr>
          <p:nvPr/>
        </p:nvPicPr>
        <p:blipFill>
          <a:blip r:embed="rId2">
            <a:extLst/>
          </a:blip>
          <a:stretch>
            <a:fillRect/>
          </a:stretch>
        </p:blipFill>
        <p:spPr>
          <a:xfrm>
            <a:off x="3556000" y="3721305"/>
            <a:ext cx="17272000" cy="8356601"/>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Laravel So far…"/>
          <p:cNvSpPr txBox="1"/>
          <p:nvPr>
            <p:ph type="title"/>
          </p:nvPr>
        </p:nvSpPr>
        <p:spPr>
          <a:prstGeom prst="rect">
            <a:avLst/>
          </a:prstGeom>
        </p:spPr>
        <p:txBody>
          <a:bodyPr/>
          <a:lstStyle/>
          <a:p>
            <a:pPr/>
            <a:r>
              <a:t>Laravel So far…</a:t>
            </a:r>
          </a:p>
        </p:txBody>
      </p:sp>
      <p:sp>
        <p:nvSpPr>
          <p:cNvPr id="271" name="Add when you Login…"/>
          <p:cNvSpPr txBox="1"/>
          <p:nvPr>
            <p:ph type="body" idx="21"/>
          </p:nvPr>
        </p:nvSpPr>
        <p:spPr>
          <a:xfrm>
            <a:off x="1270000" y="2133322"/>
            <a:ext cx="21844000" cy="1016001"/>
          </a:xfrm>
          <a:prstGeom prst="rect">
            <a:avLst/>
          </a:prstGeom>
          <a:extLst>
            <a:ext uri="{C572A759-6A51-4108-AA02-DFA0A04FC94B}">
              <ma14:wrappingTextBoxFlag xmlns:ma14="http://schemas.microsoft.com/office/mac/drawingml/2011/main" val="1"/>
            </a:ext>
          </a:extLst>
        </p:spPr>
        <p:txBody>
          <a:bodyPr/>
          <a:lstStyle/>
          <a:p>
            <a:pPr/>
            <a:r>
              <a:t>Add when you Login…</a:t>
            </a:r>
          </a:p>
        </p:txBody>
      </p:sp>
      <p:pic>
        <p:nvPicPr>
          <p:cNvPr id="272" name="Screenshot 2021-09-13 at 1.57.35 PM.png" descr="Screenshot 2021-09-13 at 1.57.35 PM.png"/>
          <p:cNvPicPr>
            <a:picLocks noChangeAspect="1"/>
          </p:cNvPicPr>
          <p:nvPr/>
        </p:nvPicPr>
        <p:blipFill>
          <a:blip r:embed="rId2">
            <a:extLst/>
          </a:blip>
          <a:stretch>
            <a:fillRect/>
          </a:stretch>
        </p:blipFill>
        <p:spPr>
          <a:xfrm>
            <a:off x="3697725" y="3718671"/>
            <a:ext cx="19481801" cy="7200901"/>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Laravel So far…"/>
          <p:cNvSpPr txBox="1"/>
          <p:nvPr>
            <p:ph type="title"/>
          </p:nvPr>
        </p:nvSpPr>
        <p:spPr>
          <a:prstGeom prst="rect">
            <a:avLst/>
          </a:prstGeom>
        </p:spPr>
        <p:txBody>
          <a:bodyPr/>
          <a:lstStyle/>
          <a:p>
            <a:pPr/>
            <a:r>
              <a:t>Laravel So far…</a:t>
            </a:r>
          </a:p>
        </p:txBody>
      </p:sp>
      <p:sp>
        <p:nvSpPr>
          <p:cNvPr id="275" name="For the Content…"/>
          <p:cNvSpPr txBox="1"/>
          <p:nvPr>
            <p:ph type="body" idx="21"/>
          </p:nvPr>
        </p:nvSpPr>
        <p:spPr>
          <a:xfrm>
            <a:off x="1270000" y="2133322"/>
            <a:ext cx="21844000" cy="1016001"/>
          </a:xfrm>
          <a:prstGeom prst="rect">
            <a:avLst/>
          </a:prstGeom>
          <a:extLst>
            <a:ext uri="{C572A759-6A51-4108-AA02-DFA0A04FC94B}">
              <ma14:wrappingTextBoxFlag xmlns:ma14="http://schemas.microsoft.com/office/mac/drawingml/2011/main" val="1"/>
            </a:ext>
          </a:extLst>
        </p:spPr>
        <p:txBody>
          <a:bodyPr/>
          <a:lstStyle/>
          <a:p>
            <a:pPr/>
            <a:r>
              <a:t>For the Content…</a:t>
            </a:r>
          </a:p>
        </p:txBody>
      </p:sp>
      <p:pic>
        <p:nvPicPr>
          <p:cNvPr id="276" name="Screenshot 2021-09-13 at 2.00.07 PM.png" descr="Screenshot 2021-09-13 at 2.00.07 PM.png"/>
          <p:cNvPicPr>
            <a:picLocks noChangeAspect="1"/>
          </p:cNvPicPr>
          <p:nvPr/>
        </p:nvPicPr>
        <p:blipFill>
          <a:blip r:embed="rId2">
            <a:extLst/>
          </a:blip>
          <a:stretch>
            <a:fillRect/>
          </a:stretch>
        </p:blipFill>
        <p:spPr>
          <a:xfrm>
            <a:off x="5320480" y="3956050"/>
            <a:ext cx="14173201" cy="5803900"/>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Laravel So far…"/>
          <p:cNvSpPr txBox="1"/>
          <p:nvPr>
            <p:ph type="title"/>
          </p:nvPr>
        </p:nvSpPr>
        <p:spPr>
          <a:prstGeom prst="rect">
            <a:avLst/>
          </a:prstGeom>
        </p:spPr>
        <p:txBody>
          <a:bodyPr/>
          <a:lstStyle/>
          <a:p>
            <a:pPr/>
            <a:r>
              <a:t>Laravel So far…</a:t>
            </a:r>
          </a:p>
        </p:txBody>
      </p:sp>
      <p:sp>
        <p:nvSpPr>
          <p:cNvPr id="279" name="For the Content…"/>
          <p:cNvSpPr txBox="1"/>
          <p:nvPr>
            <p:ph type="body" idx="21"/>
          </p:nvPr>
        </p:nvSpPr>
        <p:spPr>
          <a:xfrm>
            <a:off x="1270000" y="2133322"/>
            <a:ext cx="21844000" cy="1016001"/>
          </a:xfrm>
          <a:prstGeom prst="rect">
            <a:avLst/>
          </a:prstGeom>
          <a:extLst>
            <a:ext uri="{C572A759-6A51-4108-AA02-DFA0A04FC94B}">
              <ma14:wrappingTextBoxFlag xmlns:ma14="http://schemas.microsoft.com/office/mac/drawingml/2011/main" val="1"/>
            </a:ext>
          </a:extLst>
        </p:spPr>
        <p:txBody>
          <a:bodyPr/>
          <a:lstStyle/>
          <a:p>
            <a:pPr/>
            <a:r>
              <a:t>For the Content…</a:t>
            </a:r>
          </a:p>
        </p:txBody>
      </p:sp>
      <p:pic>
        <p:nvPicPr>
          <p:cNvPr id="280" name="Screenshot 2021-09-13 at 2.01.01 PM.png" descr="Screenshot 2021-09-13 at 2.01.01 PM.png"/>
          <p:cNvPicPr>
            <a:picLocks noChangeAspect="1"/>
          </p:cNvPicPr>
          <p:nvPr/>
        </p:nvPicPr>
        <p:blipFill>
          <a:blip r:embed="rId2">
            <a:extLst/>
          </a:blip>
          <a:stretch>
            <a:fillRect/>
          </a:stretch>
        </p:blipFill>
        <p:spPr>
          <a:xfrm>
            <a:off x="7551294" y="11604621"/>
            <a:ext cx="10337801" cy="1308101"/>
          </a:xfrm>
          <a:prstGeom prst="rect">
            <a:avLst/>
          </a:prstGeom>
          <a:ln w="12700">
            <a:miter lim="400000"/>
          </a:ln>
        </p:spPr>
      </p:pic>
      <p:pic>
        <p:nvPicPr>
          <p:cNvPr id="281" name="Screenshot 2021-09-13 at 2.01.20 PM.png" descr="Screenshot 2021-09-13 at 2.01.20 PM.png"/>
          <p:cNvPicPr>
            <a:picLocks noChangeAspect="1"/>
          </p:cNvPicPr>
          <p:nvPr/>
        </p:nvPicPr>
        <p:blipFill>
          <a:blip r:embed="rId3">
            <a:extLst/>
          </a:blip>
          <a:stretch>
            <a:fillRect/>
          </a:stretch>
        </p:blipFill>
        <p:spPr>
          <a:xfrm>
            <a:off x="3804535" y="3393489"/>
            <a:ext cx="16774930" cy="7657159"/>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Laravel Authentication…"/>
          <p:cNvSpPr txBox="1"/>
          <p:nvPr>
            <p:ph type="title"/>
          </p:nvPr>
        </p:nvSpPr>
        <p:spPr>
          <a:prstGeom prst="rect">
            <a:avLst/>
          </a:prstGeom>
        </p:spPr>
        <p:txBody>
          <a:bodyPr/>
          <a:lstStyle/>
          <a:p>
            <a:pPr/>
            <a:r>
              <a:t>Laravel Authentication…</a:t>
            </a:r>
          </a:p>
        </p:txBody>
      </p:sp>
      <p:sp>
        <p:nvSpPr>
          <p:cNvPr id="284" name="We need to understand Migration First…"/>
          <p:cNvSpPr txBox="1"/>
          <p:nvPr>
            <p:ph type="body" idx="21"/>
          </p:nvPr>
        </p:nvSpPr>
        <p:spPr>
          <a:xfrm>
            <a:off x="1270000" y="2133322"/>
            <a:ext cx="21844000" cy="1016001"/>
          </a:xfrm>
          <a:prstGeom prst="rect">
            <a:avLst/>
          </a:prstGeom>
          <a:extLst>
            <a:ext uri="{C572A759-6A51-4108-AA02-DFA0A04FC94B}">
              <ma14:wrappingTextBoxFlag xmlns:ma14="http://schemas.microsoft.com/office/mac/drawingml/2011/main" val="1"/>
            </a:ext>
          </a:extLst>
        </p:spPr>
        <p:txBody>
          <a:bodyPr/>
          <a:lstStyle/>
          <a:p>
            <a:pPr/>
            <a:r>
              <a:t>We need to understand Migration First…</a:t>
            </a:r>
          </a:p>
        </p:txBody>
      </p:sp>
      <p:sp>
        <p:nvSpPr>
          <p:cNvPr id="285" name="Laravel Has Preset Tables &amp; Fields Created…"/>
          <p:cNvSpPr txBox="1"/>
          <p:nvPr>
            <p:ph type="body" idx="1"/>
          </p:nvPr>
        </p:nvSpPr>
        <p:spPr>
          <a:prstGeom prst="rect">
            <a:avLst/>
          </a:prstGeom>
        </p:spPr>
        <p:txBody>
          <a:bodyPr/>
          <a:lstStyle/>
          <a:p>
            <a:pPr/>
            <a:r>
              <a:t>Laravel Has Preset Tables &amp; Fields Created</a:t>
            </a:r>
          </a:p>
          <a:p>
            <a:pPr/>
            <a:r>
              <a:t>We will use the default for now…</a:t>
            </a:r>
          </a:p>
          <a:p>
            <a:pPr/>
            <a:r>
              <a:t>Onwards to understand Migration…</a:t>
            </a:r>
          </a:p>
        </p:txBody>
      </p:sp>
      <p:pic>
        <p:nvPicPr>
          <p:cNvPr id="286" name="Screenshot 2021-09-13 at 2.05.04 PM.png" descr="Screenshot 2021-09-13 at 2.05.04 PM.png"/>
          <p:cNvPicPr>
            <a:picLocks noChangeAspect="1"/>
          </p:cNvPicPr>
          <p:nvPr/>
        </p:nvPicPr>
        <p:blipFill>
          <a:blip r:embed="rId2">
            <a:extLst/>
          </a:blip>
          <a:stretch>
            <a:fillRect/>
          </a:stretch>
        </p:blipFill>
        <p:spPr>
          <a:xfrm>
            <a:off x="5238750" y="7805497"/>
            <a:ext cx="13906500" cy="4978401"/>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Laravel Migrations"/>
          <p:cNvSpPr txBox="1"/>
          <p:nvPr>
            <p:ph type="title"/>
          </p:nvPr>
        </p:nvSpPr>
        <p:spPr>
          <a:xfrm>
            <a:off x="1270000" y="3285819"/>
            <a:ext cx="21844000" cy="3873501"/>
          </a:xfrm>
          <a:prstGeom prst="rect">
            <a:avLst/>
          </a:prstGeom>
        </p:spPr>
        <p:txBody>
          <a:bodyPr/>
          <a:lstStyle/>
          <a:p>
            <a:pPr/>
            <a:r>
              <a:t>Laravel Migrations</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Laravel Migrations"/>
          <p:cNvSpPr txBox="1"/>
          <p:nvPr>
            <p:ph type="title"/>
          </p:nvPr>
        </p:nvSpPr>
        <p:spPr>
          <a:prstGeom prst="rect">
            <a:avLst/>
          </a:prstGeom>
        </p:spPr>
        <p:txBody>
          <a:bodyPr/>
          <a:lstStyle/>
          <a:p>
            <a:pPr/>
            <a:r>
              <a:t>Laravel Migrations</a:t>
            </a:r>
          </a:p>
        </p:txBody>
      </p:sp>
      <p:sp>
        <p:nvSpPr>
          <p:cNvPr id="291" name="In a Nutshell"/>
          <p:cNvSpPr txBox="1"/>
          <p:nvPr>
            <p:ph type="body" idx="21"/>
          </p:nvPr>
        </p:nvSpPr>
        <p:spPr>
          <a:xfrm>
            <a:off x="1270000" y="2133322"/>
            <a:ext cx="21844000" cy="1016001"/>
          </a:xfrm>
          <a:prstGeom prst="rect">
            <a:avLst/>
          </a:prstGeom>
          <a:extLst>
            <a:ext uri="{C572A759-6A51-4108-AA02-DFA0A04FC94B}">
              <ma14:wrappingTextBoxFlag xmlns:ma14="http://schemas.microsoft.com/office/mac/drawingml/2011/main" val="1"/>
            </a:ext>
          </a:extLst>
        </p:spPr>
        <p:txBody>
          <a:bodyPr/>
          <a:lstStyle/>
          <a:p>
            <a:pPr/>
            <a:r>
              <a:t>In a Nutshell</a:t>
            </a:r>
          </a:p>
        </p:txBody>
      </p:sp>
      <p:sp>
        <p:nvSpPr>
          <p:cNvPr id="292" name="Before you do migration, you create Models…"/>
          <p:cNvSpPr txBox="1"/>
          <p:nvPr>
            <p:ph type="body" idx="1"/>
          </p:nvPr>
        </p:nvSpPr>
        <p:spPr>
          <a:prstGeom prst="rect">
            <a:avLst/>
          </a:prstGeom>
        </p:spPr>
        <p:txBody>
          <a:bodyPr/>
          <a:lstStyle/>
          <a:p>
            <a:pPr/>
            <a:r>
              <a:t>Before you do migration, you create Models</a:t>
            </a:r>
          </a:p>
          <a:p>
            <a:pPr/>
            <a:r>
              <a:t>Terminal: php artisan make:model post -m</a:t>
            </a:r>
          </a:p>
          <a:p>
            <a:pPr/>
            <a:r>
              <a:t>After you create the model, you can create any fields you like</a:t>
            </a:r>
          </a:p>
          <a:p>
            <a:pPr/>
            <a:r>
              <a:t>Demo…</a:t>
            </a:r>
          </a:p>
          <a:p>
            <a:pPr/>
            <a:r>
              <a:t>Before you First time migrate, make sure .env file have specify database info</a:t>
            </a:r>
          </a:p>
          <a:p>
            <a:pPr/>
            <a:r>
              <a:t>Terminal: php artisan migrate</a:t>
            </a:r>
          </a:p>
          <a:p>
            <a:pPr/>
            <a:r>
              <a:t>Demo…</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You create a Model using:…"/>
          <p:cNvSpPr txBox="1"/>
          <p:nvPr>
            <p:ph type="body" idx="1"/>
          </p:nvPr>
        </p:nvSpPr>
        <p:spPr>
          <a:prstGeom prst="rect">
            <a:avLst/>
          </a:prstGeom>
        </p:spPr>
        <p:txBody>
          <a:bodyPr/>
          <a:lstStyle/>
          <a:p>
            <a:pPr/>
            <a:r>
              <a:t>You create a Model using:</a:t>
            </a:r>
          </a:p>
          <a:p>
            <a:pPr lvl="1"/>
            <a:r>
              <a:t>Php artisan make: model y</a:t>
            </a:r>
            <a:r>
              <a:rPr i="1"/>
              <a:t>ourmodelname</a:t>
            </a:r>
            <a:endParaRPr i="1"/>
          </a:p>
          <a:p>
            <a:pPr/>
            <a:r>
              <a:rPr i="1"/>
              <a:t>If you would like to generate a database migration when you generate the model, you may use the --migration or -m option:</a:t>
            </a:r>
            <a:endParaRPr i="1"/>
          </a:p>
          <a:p>
            <a:pPr lvl="1"/>
            <a:r>
              <a:rPr i="1"/>
              <a:t>php artisan make:model </a:t>
            </a:r>
            <a:r>
              <a:t>y</a:t>
            </a:r>
            <a:r>
              <a:rPr i="1"/>
              <a:t>ourmodelname --migration</a:t>
            </a:r>
            <a:endParaRPr i="1"/>
          </a:p>
          <a:p>
            <a:pPr lvl="1"/>
            <a:r>
              <a:rPr i="1"/>
              <a:t>php artisan make:model </a:t>
            </a:r>
            <a:r>
              <a:t>y</a:t>
            </a:r>
            <a:r>
              <a:rPr i="1"/>
              <a:t>ourmodelname -m</a:t>
            </a:r>
          </a:p>
        </p:txBody>
      </p:sp>
      <p:sp>
        <p:nvSpPr>
          <p:cNvPr id="295" name="Model"/>
          <p:cNvSpPr txBox="1"/>
          <p:nvPr>
            <p:ph type="title"/>
          </p:nvPr>
        </p:nvSpPr>
        <p:spPr>
          <a:xfrm>
            <a:off x="1270000" y="792774"/>
            <a:ext cx="21844000" cy="1557438"/>
          </a:xfrm>
          <a:prstGeom prst="rect">
            <a:avLst/>
          </a:prstGeom>
        </p:spPr>
        <p:txBody>
          <a:bodyPr/>
          <a:lstStyle/>
          <a:p>
            <a:pPr/>
            <a:r>
              <a:t>Model</a:t>
            </a:r>
          </a:p>
        </p:txBody>
      </p:sp>
      <p:sp>
        <p:nvSpPr>
          <p:cNvPr id="296" name="Laravel Basic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Laravel Basics</a:t>
            </a:r>
          </a:p>
        </p:txBody>
      </p:sp>
      <p:sp>
        <p:nvSpPr>
          <p:cNvPr id="297" name="Note: Model name is Sentence case"/>
          <p:cNvSpPr txBox="1"/>
          <p:nvPr/>
        </p:nvSpPr>
        <p:spPr>
          <a:xfrm>
            <a:off x="2222558" y="12438370"/>
            <a:ext cx="5216653" cy="4922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Note: Model name is Sentence case</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migrate:Install  - runs automatically, no need to worry…"/>
          <p:cNvSpPr txBox="1"/>
          <p:nvPr>
            <p:ph type="body" idx="1"/>
          </p:nvPr>
        </p:nvSpPr>
        <p:spPr>
          <a:xfrm>
            <a:off x="1270000" y="3813735"/>
            <a:ext cx="21844000" cy="8432801"/>
          </a:xfrm>
          <a:prstGeom prst="rect">
            <a:avLst/>
          </a:prstGeom>
        </p:spPr>
        <p:txBody>
          <a:bodyPr/>
          <a:lstStyle/>
          <a:p>
            <a:pPr marL="447040" indent="-447040" defTabSz="1950720">
              <a:spcBef>
                <a:spcPts val="1900"/>
              </a:spcBef>
              <a:defRPr sz="3840"/>
            </a:pPr>
            <a:r>
              <a:t>migrate:Install </a:t>
            </a:r>
            <a:br/>
            <a:r>
              <a:t>- runs automatically, no need to worry</a:t>
            </a:r>
          </a:p>
          <a:p>
            <a:pPr marL="447040" indent="-447040" defTabSz="1950720">
              <a:spcBef>
                <a:spcPts val="1900"/>
              </a:spcBef>
              <a:defRPr sz="3840"/>
            </a:pPr>
            <a:r>
              <a:t>migrate:reset </a:t>
            </a:r>
            <a:br/>
            <a:r>
              <a:t>- rollback</a:t>
            </a:r>
          </a:p>
          <a:p>
            <a:pPr marL="447040" indent="-447040" defTabSz="1950720">
              <a:spcBef>
                <a:spcPts val="1900"/>
              </a:spcBef>
              <a:defRPr sz="3840"/>
            </a:pPr>
            <a:r>
              <a:t>migrate:refresh</a:t>
            </a:r>
            <a:br/>
            <a:r>
              <a:t>- rollback everything and rerun migration back</a:t>
            </a:r>
          </a:p>
          <a:p>
            <a:pPr marL="447040" indent="-447040" defTabSz="1950720">
              <a:spcBef>
                <a:spcPts val="1900"/>
              </a:spcBef>
              <a:defRPr sz="3840"/>
            </a:pPr>
            <a:r>
              <a:t>migrate:fresh</a:t>
            </a:r>
            <a:br/>
            <a:r>
              <a:t>- rollback same as refresh but doesn’t care with “down” migrations</a:t>
            </a:r>
          </a:p>
          <a:p>
            <a:pPr marL="447040" indent="-447040" defTabSz="1950720">
              <a:spcBef>
                <a:spcPts val="1900"/>
              </a:spcBef>
              <a:defRPr sz="3840"/>
            </a:pPr>
            <a:r>
              <a:t>migration:rollback</a:t>
            </a:r>
            <a:br/>
            <a:r>
              <a:t>- rollback previous one</a:t>
            </a:r>
          </a:p>
          <a:p>
            <a:pPr marL="447040" indent="-447040" defTabSz="1950720">
              <a:spcBef>
                <a:spcPts val="1900"/>
              </a:spcBef>
              <a:defRPr sz="3840"/>
            </a:pPr>
            <a:r>
              <a:t>migrate:status</a:t>
            </a:r>
          </a:p>
        </p:txBody>
      </p:sp>
      <p:sp>
        <p:nvSpPr>
          <p:cNvPr id="300" name="Migration"/>
          <p:cNvSpPr txBox="1"/>
          <p:nvPr>
            <p:ph type="title"/>
          </p:nvPr>
        </p:nvSpPr>
        <p:spPr>
          <a:xfrm>
            <a:off x="1270000" y="792774"/>
            <a:ext cx="21844000" cy="1557438"/>
          </a:xfrm>
          <a:prstGeom prst="rect">
            <a:avLst/>
          </a:prstGeom>
        </p:spPr>
        <p:txBody>
          <a:bodyPr/>
          <a:lstStyle/>
          <a:p>
            <a:pPr/>
            <a:r>
              <a:t>Migration</a:t>
            </a:r>
          </a:p>
        </p:txBody>
      </p:sp>
      <p:sp>
        <p:nvSpPr>
          <p:cNvPr id="301" name="Migration Basic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Migration Basics</a:t>
            </a:r>
          </a:p>
        </p:txBody>
      </p:sp>
      <p:sp>
        <p:nvSpPr>
          <p:cNvPr id="302" name="Note: Model name is Sentence case"/>
          <p:cNvSpPr txBox="1"/>
          <p:nvPr/>
        </p:nvSpPr>
        <p:spPr>
          <a:xfrm>
            <a:off x="2222558" y="12438370"/>
            <a:ext cx="5216653" cy="4922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Note: Model name is Sentence case</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Training Conducted"/>
          <p:cNvSpPr txBox="1"/>
          <p:nvPr>
            <p:ph type="title"/>
          </p:nvPr>
        </p:nvSpPr>
        <p:spPr>
          <a:prstGeom prst="rect">
            <a:avLst/>
          </a:prstGeom>
        </p:spPr>
        <p:txBody>
          <a:bodyPr/>
          <a:lstStyle/>
          <a:p>
            <a:pPr/>
            <a:r>
              <a:t>Training Conducted</a:t>
            </a:r>
          </a:p>
        </p:txBody>
      </p:sp>
      <p:sp>
        <p:nvSpPr>
          <p:cNvPr id="165" name="How we going to lear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How we going to learn</a:t>
            </a:r>
          </a:p>
        </p:txBody>
      </p:sp>
      <p:sp>
        <p:nvSpPr>
          <p:cNvPr id="166" name="Assuming Prior Zero Laravel Knowledge…"/>
          <p:cNvSpPr txBox="1"/>
          <p:nvPr>
            <p:ph type="body" idx="1"/>
          </p:nvPr>
        </p:nvSpPr>
        <p:spPr>
          <a:xfrm>
            <a:off x="1270000" y="4267200"/>
            <a:ext cx="21844000" cy="8894444"/>
          </a:xfrm>
          <a:prstGeom prst="rect">
            <a:avLst/>
          </a:prstGeom>
        </p:spPr>
        <p:txBody>
          <a:bodyPr/>
          <a:lstStyle/>
          <a:p>
            <a:pPr/>
            <a:r>
              <a:t>Assuming Prior Zero Laravel Knowledge</a:t>
            </a:r>
          </a:p>
          <a:p>
            <a:pPr/>
            <a:r>
              <a:t>Step-by-Step (a Bit Theory, Demo, you do…) </a:t>
            </a:r>
          </a:p>
          <a:p>
            <a:pPr/>
            <a:r>
              <a:t>Solving issues together</a:t>
            </a:r>
          </a:p>
          <a:p>
            <a:pPr/>
            <a:r>
              <a:t>Lot’s of break in between (to avoid fatigue)</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Laravel So far…"/>
          <p:cNvSpPr txBox="1"/>
          <p:nvPr>
            <p:ph type="title"/>
          </p:nvPr>
        </p:nvSpPr>
        <p:spPr>
          <a:prstGeom prst="rect">
            <a:avLst/>
          </a:prstGeom>
        </p:spPr>
        <p:txBody>
          <a:bodyPr/>
          <a:lstStyle/>
          <a:p>
            <a:pPr/>
            <a:r>
              <a:t>Laravel So far…</a:t>
            </a:r>
          </a:p>
        </p:txBody>
      </p:sp>
      <p:sp>
        <p:nvSpPr>
          <p:cNvPr id="305" name="For the Migration…"/>
          <p:cNvSpPr txBox="1"/>
          <p:nvPr>
            <p:ph type="body" idx="21"/>
          </p:nvPr>
        </p:nvSpPr>
        <p:spPr>
          <a:xfrm>
            <a:off x="1270000" y="2133322"/>
            <a:ext cx="21844000" cy="1016001"/>
          </a:xfrm>
          <a:prstGeom prst="rect">
            <a:avLst/>
          </a:prstGeom>
          <a:extLst>
            <a:ext uri="{C572A759-6A51-4108-AA02-DFA0A04FC94B}">
              <ma14:wrappingTextBoxFlag xmlns:ma14="http://schemas.microsoft.com/office/mac/drawingml/2011/main" val="1"/>
            </a:ext>
          </a:extLst>
        </p:spPr>
        <p:txBody>
          <a:bodyPr/>
          <a:lstStyle/>
          <a:p>
            <a:pPr/>
            <a:r>
              <a:t>For the Migration…</a:t>
            </a:r>
          </a:p>
        </p:txBody>
      </p:sp>
      <p:sp>
        <p:nvSpPr>
          <p:cNvPr id="306" name="Before…"/>
          <p:cNvSpPr txBox="1"/>
          <p:nvPr>
            <p:ph type="body" idx="1"/>
          </p:nvPr>
        </p:nvSpPr>
        <p:spPr>
          <a:xfrm>
            <a:off x="1270000" y="4267200"/>
            <a:ext cx="21844000" cy="8564451"/>
          </a:xfrm>
          <a:prstGeom prst="rect">
            <a:avLst/>
          </a:prstGeom>
        </p:spPr>
        <p:txBody>
          <a:bodyPr/>
          <a:lstStyle/>
          <a:p>
            <a:pPr/>
            <a:r>
              <a:t>Before</a:t>
            </a:r>
          </a:p>
          <a:p>
            <a:pPr/>
          </a:p>
          <a:p>
            <a:pPr/>
          </a:p>
          <a:p>
            <a:pPr/>
          </a:p>
          <a:p>
            <a:pPr/>
          </a:p>
          <a:p>
            <a:pPr/>
            <a:r>
              <a:t>Terminal: php artisan make:migration add-username_to_users_table</a:t>
            </a:r>
          </a:p>
        </p:txBody>
      </p:sp>
      <p:pic>
        <p:nvPicPr>
          <p:cNvPr id="307" name="Screenshot 2021-09-14 at 9.08.25 AM.png" descr="Screenshot 2021-09-14 at 9.08.25 AM.png"/>
          <p:cNvPicPr>
            <a:picLocks noChangeAspect="1"/>
          </p:cNvPicPr>
          <p:nvPr/>
        </p:nvPicPr>
        <p:blipFill>
          <a:blip r:embed="rId2">
            <a:extLst/>
          </a:blip>
          <a:stretch>
            <a:fillRect/>
          </a:stretch>
        </p:blipFill>
        <p:spPr>
          <a:xfrm>
            <a:off x="2035622" y="5388850"/>
            <a:ext cx="14465301" cy="3670301"/>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Laravel So far…"/>
          <p:cNvSpPr txBox="1"/>
          <p:nvPr>
            <p:ph type="title"/>
          </p:nvPr>
        </p:nvSpPr>
        <p:spPr>
          <a:prstGeom prst="rect">
            <a:avLst/>
          </a:prstGeom>
        </p:spPr>
        <p:txBody>
          <a:bodyPr/>
          <a:lstStyle/>
          <a:p>
            <a:pPr/>
            <a:r>
              <a:t>Laravel So far…</a:t>
            </a:r>
          </a:p>
        </p:txBody>
      </p:sp>
      <p:sp>
        <p:nvSpPr>
          <p:cNvPr id="310" name="For the Migration…"/>
          <p:cNvSpPr txBox="1"/>
          <p:nvPr>
            <p:ph type="body" idx="21"/>
          </p:nvPr>
        </p:nvSpPr>
        <p:spPr>
          <a:xfrm>
            <a:off x="1270000" y="2133322"/>
            <a:ext cx="21844000" cy="1016001"/>
          </a:xfrm>
          <a:prstGeom prst="rect">
            <a:avLst/>
          </a:prstGeom>
          <a:extLst>
            <a:ext uri="{C572A759-6A51-4108-AA02-DFA0A04FC94B}">
              <ma14:wrappingTextBoxFlag xmlns:ma14="http://schemas.microsoft.com/office/mac/drawingml/2011/main" val="1"/>
            </a:ext>
          </a:extLst>
        </p:spPr>
        <p:txBody>
          <a:bodyPr/>
          <a:lstStyle/>
          <a:p>
            <a:pPr/>
            <a:r>
              <a:t>For the Migration…</a:t>
            </a:r>
          </a:p>
        </p:txBody>
      </p:sp>
      <p:pic>
        <p:nvPicPr>
          <p:cNvPr id="311" name="Screenshot 2021-09-14 at 9.14.01 AM.png" descr="Screenshot 2021-09-14 at 9.14.01 AM.png"/>
          <p:cNvPicPr>
            <a:picLocks noChangeAspect="1"/>
          </p:cNvPicPr>
          <p:nvPr/>
        </p:nvPicPr>
        <p:blipFill>
          <a:blip r:embed="rId2">
            <a:extLst/>
          </a:blip>
          <a:stretch>
            <a:fillRect/>
          </a:stretch>
        </p:blipFill>
        <p:spPr>
          <a:xfrm>
            <a:off x="6550169" y="3684745"/>
            <a:ext cx="11569701" cy="8902701"/>
          </a:xfrm>
          <a:prstGeom prst="rect">
            <a:avLst/>
          </a:prstGeom>
          <a:ln w="12700">
            <a:miter lim="400000"/>
          </a:ln>
        </p:spPr>
      </p:pic>
      <p:sp>
        <p:nvSpPr>
          <p:cNvPr id="312" name="Then run migrate"/>
          <p:cNvSpPr txBox="1"/>
          <p:nvPr/>
        </p:nvSpPr>
        <p:spPr>
          <a:xfrm>
            <a:off x="10908182" y="12815901"/>
            <a:ext cx="2567636" cy="4922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Then run migrate</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Laravel Controllers"/>
          <p:cNvSpPr txBox="1"/>
          <p:nvPr>
            <p:ph type="title"/>
          </p:nvPr>
        </p:nvSpPr>
        <p:spPr>
          <a:xfrm>
            <a:off x="1270000" y="3285819"/>
            <a:ext cx="21844000" cy="3873501"/>
          </a:xfrm>
          <a:prstGeom prst="rect">
            <a:avLst/>
          </a:prstGeom>
        </p:spPr>
        <p:txBody>
          <a:bodyPr/>
          <a:lstStyle/>
          <a:p>
            <a:pPr/>
            <a:r>
              <a:t>Laravel Controllers</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Laravel Migrations"/>
          <p:cNvSpPr txBox="1"/>
          <p:nvPr>
            <p:ph type="title"/>
          </p:nvPr>
        </p:nvSpPr>
        <p:spPr>
          <a:prstGeom prst="rect">
            <a:avLst/>
          </a:prstGeom>
        </p:spPr>
        <p:txBody>
          <a:bodyPr/>
          <a:lstStyle/>
          <a:p>
            <a:pPr/>
            <a:r>
              <a:t>Laravel Migrations</a:t>
            </a:r>
          </a:p>
        </p:txBody>
      </p:sp>
      <p:sp>
        <p:nvSpPr>
          <p:cNvPr id="317" name="In a Nutshell"/>
          <p:cNvSpPr txBox="1"/>
          <p:nvPr>
            <p:ph type="body" idx="21"/>
          </p:nvPr>
        </p:nvSpPr>
        <p:spPr>
          <a:xfrm>
            <a:off x="1270000" y="2133322"/>
            <a:ext cx="21844000" cy="1016001"/>
          </a:xfrm>
          <a:prstGeom prst="rect">
            <a:avLst/>
          </a:prstGeom>
          <a:extLst>
            <a:ext uri="{C572A759-6A51-4108-AA02-DFA0A04FC94B}">
              <ma14:wrappingTextBoxFlag xmlns:ma14="http://schemas.microsoft.com/office/mac/drawingml/2011/main" val="1"/>
            </a:ext>
          </a:extLst>
        </p:spPr>
        <p:txBody>
          <a:bodyPr/>
          <a:lstStyle/>
          <a:p>
            <a:pPr/>
            <a:r>
              <a:t>In a Nutshell</a:t>
            </a:r>
          </a:p>
        </p:txBody>
      </p:sp>
      <p:sp>
        <p:nvSpPr>
          <p:cNvPr id="318" name="Terminal: php artisan make:controller yourcontrollername -resource…"/>
          <p:cNvSpPr txBox="1"/>
          <p:nvPr>
            <p:ph type="body" idx="1"/>
          </p:nvPr>
        </p:nvSpPr>
        <p:spPr>
          <a:prstGeom prst="rect">
            <a:avLst/>
          </a:prstGeom>
        </p:spPr>
        <p:txBody>
          <a:bodyPr/>
          <a:lstStyle/>
          <a:p>
            <a:pPr/>
            <a:r>
              <a:t>Terminal: php artisan make:controller yourcontrollername -resource</a:t>
            </a:r>
          </a:p>
          <a:p>
            <a:pPr/>
            <a:r>
              <a:t>Eg: php artisan make:controller Auth\\RegisterController</a:t>
            </a:r>
            <a:br/>
            <a:r>
              <a:t>to organise our Controllers we can use \\ to create folders</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Laravel So Far"/>
          <p:cNvSpPr txBox="1"/>
          <p:nvPr>
            <p:ph type="title"/>
          </p:nvPr>
        </p:nvSpPr>
        <p:spPr>
          <a:prstGeom prst="rect">
            <a:avLst/>
          </a:prstGeom>
        </p:spPr>
        <p:txBody>
          <a:bodyPr/>
          <a:lstStyle/>
          <a:p>
            <a:pPr/>
            <a:r>
              <a:t>Laravel So Far</a:t>
            </a:r>
          </a:p>
        </p:txBody>
      </p:sp>
      <p:sp>
        <p:nvSpPr>
          <p:cNvPr id="321" name="We are going to Create Controllers…"/>
          <p:cNvSpPr txBox="1"/>
          <p:nvPr>
            <p:ph type="body" idx="21"/>
          </p:nvPr>
        </p:nvSpPr>
        <p:spPr>
          <a:xfrm>
            <a:off x="1270000" y="2133322"/>
            <a:ext cx="21844000" cy="1016001"/>
          </a:xfrm>
          <a:prstGeom prst="rect">
            <a:avLst/>
          </a:prstGeom>
          <a:extLst>
            <a:ext uri="{C572A759-6A51-4108-AA02-DFA0A04FC94B}">
              <ma14:wrappingTextBoxFlag xmlns:ma14="http://schemas.microsoft.com/office/mac/drawingml/2011/main" val="1"/>
            </a:ext>
          </a:extLst>
        </p:spPr>
        <p:txBody>
          <a:bodyPr/>
          <a:lstStyle/>
          <a:p>
            <a:pPr/>
            <a:r>
              <a:t>We are going to Create Controllers…</a:t>
            </a:r>
          </a:p>
        </p:txBody>
      </p:sp>
      <p:sp>
        <p:nvSpPr>
          <p:cNvPr id="322" name="Terminal: php artisan make:controller Auth\\RegisterController…"/>
          <p:cNvSpPr txBox="1"/>
          <p:nvPr>
            <p:ph type="body" idx="1"/>
          </p:nvPr>
        </p:nvSpPr>
        <p:spPr>
          <a:prstGeom prst="rect">
            <a:avLst/>
          </a:prstGeom>
        </p:spPr>
        <p:txBody>
          <a:bodyPr/>
          <a:lstStyle/>
          <a:p>
            <a:pPr/>
            <a:r>
              <a:t>Terminal: php artisan make:controller Auth\\RegisterController</a:t>
            </a:r>
          </a:p>
          <a:p>
            <a:pPr/>
            <a:r>
              <a:t>Next we add Route in web.php</a:t>
            </a:r>
            <a:br/>
            <a:br/>
            <a:br/>
            <a:br/>
          </a:p>
          <a:p>
            <a:pPr/>
            <a:r>
              <a:t>Don’t forget to import class</a:t>
            </a:r>
            <a:br/>
          </a:p>
        </p:txBody>
      </p:sp>
      <p:pic>
        <p:nvPicPr>
          <p:cNvPr id="323" name="Screenshot 2021-09-13 at 2.10.25 PM.png" descr="Screenshot 2021-09-13 at 2.10.25 PM.png"/>
          <p:cNvPicPr>
            <a:picLocks noChangeAspect="1"/>
          </p:cNvPicPr>
          <p:nvPr/>
        </p:nvPicPr>
        <p:blipFill>
          <a:blip r:embed="rId2">
            <a:extLst/>
          </a:blip>
          <a:stretch>
            <a:fillRect/>
          </a:stretch>
        </p:blipFill>
        <p:spPr>
          <a:xfrm>
            <a:off x="1949517" y="6455696"/>
            <a:ext cx="12407901" cy="2946401"/>
          </a:xfrm>
          <a:prstGeom prst="rect">
            <a:avLst/>
          </a:prstGeom>
          <a:ln w="12700">
            <a:miter lim="400000"/>
          </a:ln>
        </p:spPr>
      </p:pic>
      <p:pic>
        <p:nvPicPr>
          <p:cNvPr id="324" name="Screenshot 2021-09-13 at 2.11.47 PM.png" descr="Screenshot 2021-09-13 at 2.11.47 PM.png"/>
          <p:cNvPicPr>
            <a:picLocks noChangeAspect="1"/>
          </p:cNvPicPr>
          <p:nvPr/>
        </p:nvPicPr>
        <p:blipFill>
          <a:blip r:embed="rId3">
            <a:extLst/>
          </a:blip>
          <a:stretch>
            <a:fillRect/>
          </a:stretch>
        </p:blipFill>
        <p:spPr>
          <a:xfrm>
            <a:off x="12997925" y="8378933"/>
            <a:ext cx="11201401" cy="4622801"/>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Laravel So Far"/>
          <p:cNvSpPr txBox="1"/>
          <p:nvPr>
            <p:ph type="title"/>
          </p:nvPr>
        </p:nvSpPr>
        <p:spPr>
          <a:prstGeom prst="rect">
            <a:avLst/>
          </a:prstGeom>
        </p:spPr>
        <p:txBody>
          <a:bodyPr/>
          <a:lstStyle/>
          <a:p>
            <a:pPr/>
            <a:r>
              <a:t>Laravel So Far</a:t>
            </a:r>
          </a:p>
        </p:txBody>
      </p:sp>
      <p:sp>
        <p:nvSpPr>
          <p:cNvPr id="327" name="We are going to Create Controllers…"/>
          <p:cNvSpPr txBox="1"/>
          <p:nvPr>
            <p:ph type="body" idx="21"/>
          </p:nvPr>
        </p:nvSpPr>
        <p:spPr>
          <a:xfrm>
            <a:off x="1270000" y="2133322"/>
            <a:ext cx="21844000" cy="1016001"/>
          </a:xfrm>
          <a:prstGeom prst="rect">
            <a:avLst/>
          </a:prstGeom>
          <a:extLst>
            <a:ext uri="{C572A759-6A51-4108-AA02-DFA0A04FC94B}">
              <ma14:wrappingTextBoxFlag xmlns:ma14="http://schemas.microsoft.com/office/mac/drawingml/2011/main" val="1"/>
            </a:ext>
          </a:extLst>
        </p:spPr>
        <p:txBody>
          <a:bodyPr/>
          <a:lstStyle/>
          <a:p>
            <a:pPr/>
            <a:r>
              <a:t>We are going to Create Controllers…</a:t>
            </a:r>
          </a:p>
        </p:txBody>
      </p:sp>
      <p:sp>
        <p:nvSpPr>
          <p:cNvPr id="328" name="In our RegisterController, Create an Index function…"/>
          <p:cNvSpPr txBox="1"/>
          <p:nvPr>
            <p:ph type="body" idx="1"/>
          </p:nvPr>
        </p:nvSpPr>
        <p:spPr>
          <a:xfrm>
            <a:off x="1270000" y="4271367"/>
            <a:ext cx="21844000" cy="8432801"/>
          </a:xfrm>
          <a:prstGeom prst="rect">
            <a:avLst/>
          </a:prstGeom>
        </p:spPr>
        <p:txBody>
          <a:bodyPr/>
          <a:lstStyle/>
          <a:p>
            <a:pPr/>
            <a:r>
              <a:t>In our RegisterController, Create an Index function</a:t>
            </a:r>
            <a:br/>
            <a:br/>
            <a:br/>
            <a:br/>
            <a:br/>
            <a:br/>
          </a:p>
          <a:p>
            <a:pPr/>
            <a:r>
              <a:t>Don’t forget to create Register view</a:t>
            </a:r>
            <a:br/>
          </a:p>
        </p:txBody>
      </p:sp>
      <p:pic>
        <p:nvPicPr>
          <p:cNvPr id="329" name="Screenshot 2021-09-13 at 2.11.47 PM.png" descr="Screenshot 2021-09-13 at 2.11.47 PM.png"/>
          <p:cNvPicPr>
            <a:picLocks noChangeAspect="1"/>
          </p:cNvPicPr>
          <p:nvPr/>
        </p:nvPicPr>
        <p:blipFill>
          <a:blip r:embed="rId2">
            <a:extLst/>
          </a:blip>
          <a:stretch>
            <a:fillRect/>
          </a:stretch>
        </p:blipFill>
        <p:spPr>
          <a:xfrm>
            <a:off x="1929366" y="5520259"/>
            <a:ext cx="11201401" cy="4622801"/>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Laravel So Far"/>
          <p:cNvSpPr txBox="1"/>
          <p:nvPr>
            <p:ph type="title"/>
          </p:nvPr>
        </p:nvSpPr>
        <p:spPr>
          <a:prstGeom prst="rect">
            <a:avLst/>
          </a:prstGeom>
        </p:spPr>
        <p:txBody>
          <a:bodyPr/>
          <a:lstStyle/>
          <a:p>
            <a:pPr/>
            <a:r>
              <a:t>Laravel So Far</a:t>
            </a:r>
          </a:p>
        </p:txBody>
      </p:sp>
      <p:sp>
        <p:nvSpPr>
          <p:cNvPr id="332" name="Routes for our RegisterController Index"/>
          <p:cNvSpPr txBox="1"/>
          <p:nvPr>
            <p:ph type="body" idx="21"/>
          </p:nvPr>
        </p:nvSpPr>
        <p:spPr>
          <a:xfrm>
            <a:off x="1270000" y="2133322"/>
            <a:ext cx="21844000" cy="1016001"/>
          </a:xfrm>
          <a:prstGeom prst="rect">
            <a:avLst/>
          </a:prstGeom>
          <a:extLst>
            <a:ext uri="{C572A759-6A51-4108-AA02-DFA0A04FC94B}">
              <ma14:wrappingTextBoxFlag xmlns:ma14="http://schemas.microsoft.com/office/mac/drawingml/2011/main" val="1"/>
            </a:ext>
          </a:extLst>
        </p:spPr>
        <p:txBody>
          <a:bodyPr/>
          <a:lstStyle/>
          <a:p>
            <a:pPr/>
            <a:r>
              <a:t>Routes for our RegisterController Index</a:t>
            </a:r>
          </a:p>
        </p:txBody>
      </p:sp>
      <p:sp>
        <p:nvSpPr>
          <p:cNvPr id="333" name="In our Route file…"/>
          <p:cNvSpPr txBox="1"/>
          <p:nvPr>
            <p:ph type="body" idx="1"/>
          </p:nvPr>
        </p:nvSpPr>
        <p:spPr>
          <a:xfrm>
            <a:off x="1270000" y="4271367"/>
            <a:ext cx="21844000" cy="8432801"/>
          </a:xfrm>
          <a:prstGeom prst="rect">
            <a:avLst/>
          </a:prstGeom>
        </p:spPr>
        <p:txBody>
          <a:bodyPr/>
          <a:lstStyle/>
          <a:p>
            <a:pPr/>
            <a:r>
              <a:t>In our Route file</a:t>
            </a:r>
            <a:br/>
            <a:br/>
            <a:br/>
          </a:p>
          <a:p>
            <a:pPr/>
            <a:r>
              <a:t>Why we use name?</a:t>
            </a:r>
            <a:br/>
            <a:r>
              <a:t>So that we can use {{ route(“register”) }} Helper Syntax in our href URL</a:t>
            </a:r>
            <a:br/>
            <a:r>
              <a:t>regardless original URL changes</a:t>
            </a:r>
            <a:br/>
          </a:p>
        </p:txBody>
      </p:sp>
      <p:pic>
        <p:nvPicPr>
          <p:cNvPr id="334" name="Screenshot 2021-09-14 at 10.40.38 AM.png" descr="Screenshot 2021-09-14 at 10.40.38 AM.png"/>
          <p:cNvPicPr>
            <a:picLocks noChangeAspect="1"/>
          </p:cNvPicPr>
          <p:nvPr/>
        </p:nvPicPr>
        <p:blipFill>
          <a:blip r:embed="rId2">
            <a:extLst/>
          </a:blip>
          <a:stretch>
            <a:fillRect/>
          </a:stretch>
        </p:blipFill>
        <p:spPr>
          <a:xfrm>
            <a:off x="1831371" y="5563205"/>
            <a:ext cx="18053646" cy="1485538"/>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Laravel So Far"/>
          <p:cNvSpPr txBox="1"/>
          <p:nvPr>
            <p:ph type="title"/>
          </p:nvPr>
        </p:nvSpPr>
        <p:spPr>
          <a:prstGeom prst="rect">
            <a:avLst/>
          </a:prstGeom>
        </p:spPr>
        <p:txBody>
          <a:bodyPr/>
          <a:lstStyle/>
          <a:p>
            <a:pPr/>
            <a:r>
              <a:t>Laravel So Far</a:t>
            </a:r>
          </a:p>
        </p:txBody>
      </p:sp>
      <p:sp>
        <p:nvSpPr>
          <p:cNvPr id="337" name="Create Views"/>
          <p:cNvSpPr txBox="1"/>
          <p:nvPr>
            <p:ph type="body" idx="21"/>
          </p:nvPr>
        </p:nvSpPr>
        <p:spPr>
          <a:xfrm>
            <a:off x="1270000" y="2133322"/>
            <a:ext cx="21844000" cy="1016001"/>
          </a:xfrm>
          <a:prstGeom prst="rect">
            <a:avLst/>
          </a:prstGeom>
          <a:extLst>
            <a:ext uri="{C572A759-6A51-4108-AA02-DFA0A04FC94B}">
              <ma14:wrappingTextBoxFlag xmlns:ma14="http://schemas.microsoft.com/office/mac/drawingml/2011/main" val="1"/>
            </a:ext>
          </a:extLst>
        </p:spPr>
        <p:txBody>
          <a:bodyPr/>
          <a:lstStyle/>
          <a:p>
            <a:pPr/>
            <a:r>
              <a:t>Create Views</a:t>
            </a:r>
          </a:p>
        </p:txBody>
      </p:sp>
      <p:sp>
        <p:nvSpPr>
          <p:cNvPr id="338" name="Create Register Views &amp; Login Views…"/>
          <p:cNvSpPr txBox="1"/>
          <p:nvPr>
            <p:ph type="body" idx="1"/>
          </p:nvPr>
        </p:nvSpPr>
        <p:spPr>
          <a:xfrm>
            <a:off x="1270000" y="4271367"/>
            <a:ext cx="21844000" cy="8432801"/>
          </a:xfrm>
          <a:prstGeom prst="rect">
            <a:avLst/>
          </a:prstGeom>
        </p:spPr>
        <p:txBody>
          <a:bodyPr/>
          <a:lstStyle/>
          <a:p>
            <a:pPr/>
            <a:r>
              <a:t>Create Register Views &amp; Login Views</a:t>
            </a:r>
          </a:p>
          <a:p>
            <a:pPr/>
            <a:r>
              <a:t>Demo…</a:t>
            </a:r>
          </a:p>
          <a:p>
            <a:pPr/>
            <a:r>
              <a:t>Validate fields in our views</a:t>
            </a:r>
          </a:p>
          <a:p>
            <a:pPr/>
            <a:r>
              <a:t>Demo…</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Laravel Routing"/>
          <p:cNvSpPr txBox="1"/>
          <p:nvPr>
            <p:ph type="title"/>
          </p:nvPr>
        </p:nvSpPr>
        <p:spPr>
          <a:xfrm>
            <a:off x="1270000" y="3285819"/>
            <a:ext cx="21844000" cy="3873501"/>
          </a:xfrm>
          <a:prstGeom prst="rect">
            <a:avLst/>
          </a:prstGeom>
        </p:spPr>
        <p:txBody>
          <a:bodyPr/>
          <a:lstStyle/>
          <a:p>
            <a:pPr/>
            <a:r>
              <a:t>Laravel Routing</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The most basic Laravel routes accept a URI and a Closure, providing a very simple and expressive method of defining routes:…"/>
          <p:cNvSpPr txBox="1"/>
          <p:nvPr>
            <p:ph type="body" idx="1"/>
          </p:nvPr>
        </p:nvSpPr>
        <p:spPr>
          <a:prstGeom prst="rect">
            <a:avLst/>
          </a:prstGeom>
        </p:spPr>
        <p:txBody>
          <a:bodyPr/>
          <a:lstStyle/>
          <a:p>
            <a:pPr/>
            <a:r>
              <a:t>The most basic Laravel routes accept a URI and a Closure, providing a very simple and expressive method of defining routes:</a:t>
            </a:r>
          </a:p>
          <a:p>
            <a:pPr/>
          </a:p>
          <a:p>
            <a:pPr/>
          </a:p>
          <a:p>
            <a:pPr/>
          </a:p>
          <a:p>
            <a:pPr/>
            <a:r>
              <a:t>All Laravel routes are defined in your route files, which are located in the routes directory.</a:t>
            </a:r>
          </a:p>
          <a:p>
            <a:pPr lvl="1"/>
            <a:r>
              <a:t>The routes/web.php</a:t>
            </a:r>
          </a:p>
        </p:txBody>
      </p:sp>
      <p:sp>
        <p:nvSpPr>
          <p:cNvPr id="343" name="Routing"/>
          <p:cNvSpPr txBox="1"/>
          <p:nvPr>
            <p:ph type="title"/>
          </p:nvPr>
        </p:nvSpPr>
        <p:spPr>
          <a:xfrm>
            <a:off x="1270000" y="792774"/>
            <a:ext cx="21844000" cy="1557438"/>
          </a:xfrm>
          <a:prstGeom prst="rect">
            <a:avLst/>
          </a:prstGeom>
        </p:spPr>
        <p:txBody>
          <a:bodyPr/>
          <a:lstStyle/>
          <a:p>
            <a:pPr/>
            <a:r>
              <a:t>Routing</a:t>
            </a:r>
          </a:p>
        </p:txBody>
      </p:sp>
      <p:sp>
        <p:nvSpPr>
          <p:cNvPr id="344" name="Laravel Basic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Laravel Basics</a:t>
            </a:r>
          </a:p>
        </p:txBody>
      </p:sp>
      <p:grpSp>
        <p:nvGrpSpPr>
          <p:cNvPr id="347" name="Group"/>
          <p:cNvGrpSpPr/>
          <p:nvPr/>
        </p:nvGrpSpPr>
        <p:grpSpPr>
          <a:xfrm>
            <a:off x="1967650" y="6424118"/>
            <a:ext cx="11694658" cy="2807905"/>
            <a:chOff x="0" y="0"/>
            <a:chExt cx="11694656" cy="2807903"/>
          </a:xfrm>
        </p:grpSpPr>
        <p:sp>
          <p:nvSpPr>
            <p:cNvPr id="345" name="Rectangle"/>
            <p:cNvSpPr/>
            <p:nvPr/>
          </p:nvSpPr>
          <p:spPr>
            <a:xfrm>
              <a:off x="0" y="0"/>
              <a:ext cx="11694657" cy="2807904"/>
            </a:xfrm>
            <a:prstGeom prst="rect">
              <a:avLst/>
            </a:prstGeom>
            <a:solidFill>
              <a:srgbClr val="5E5E5E"/>
            </a:solidFill>
            <a:ln w="12700" cap="flat">
              <a:noFill/>
              <a:miter lim="400000"/>
            </a:ln>
            <a:effectLst/>
          </p:spPr>
          <p:txBody>
            <a:bodyPr wrap="square" lIns="50800" tIns="50800" rIns="50800" bIns="50800" numCol="1" anchor="ctr">
              <a:noAutofit/>
            </a:bodyPr>
            <a:lstStyle/>
            <a:p>
              <a:pPr defTabSz="457200">
                <a:defRPr sz="3200">
                  <a:latin typeface="Graphik Medium"/>
                  <a:ea typeface="Graphik Medium"/>
                  <a:cs typeface="Graphik Medium"/>
                  <a:sym typeface="Graphik Medium"/>
                </a:defRPr>
              </a:pPr>
            </a:p>
          </p:txBody>
        </p:sp>
        <p:sp>
          <p:nvSpPr>
            <p:cNvPr id="346" name="Route::get('foo', function () {…"/>
            <p:cNvSpPr txBox="1"/>
            <p:nvPr/>
          </p:nvSpPr>
          <p:spPr>
            <a:xfrm>
              <a:off x="741785" y="555084"/>
              <a:ext cx="8357197" cy="16977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l">
                <a:defRPr sz="3200">
                  <a:solidFill>
                    <a:srgbClr val="FFFFFF"/>
                  </a:solidFill>
                </a:defRPr>
              </a:pPr>
              <a:r>
                <a:t>Route::get('foo', function () {</a:t>
              </a:r>
            </a:p>
            <a:p>
              <a:pPr algn="l">
                <a:defRPr sz="3200">
                  <a:solidFill>
                    <a:srgbClr val="FFFFFF"/>
                  </a:solidFill>
                </a:defRPr>
              </a:pPr>
              <a:r>
                <a:t>    return 'Hello World';</a:t>
              </a:r>
            </a:p>
            <a:p>
              <a:pPr algn="l">
                <a:defRPr sz="3200">
                  <a:solidFill>
                    <a:srgbClr val="FFFFFF"/>
                  </a:solidFill>
                </a:defRPr>
              </a:pPr>
              <a:r>
                <a:t>});</a:t>
              </a:r>
            </a:p>
          </p:txBody>
        </p:sp>
      </p:gr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8" name="Image" descr="Image"/>
          <p:cNvPicPr>
            <a:picLocks noChangeAspect="1"/>
          </p:cNvPicPr>
          <p:nvPr>
            <p:ph type="pic" idx="21"/>
          </p:nvPr>
        </p:nvPicPr>
        <p:blipFill>
          <a:blip r:embed="rId2">
            <a:extLst/>
          </a:blip>
          <a:srcRect l="0" t="4750" r="0" b="4750"/>
          <a:stretch>
            <a:fillRect/>
          </a:stretch>
        </p:blipFill>
        <p:spPr>
          <a:xfrm>
            <a:off x="0" y="-38100"/>
            <a:ext cx="24384000" cy="13792200"/>
          </a:xfrm>
          <a:prstGeom prst="rect">
            <a:avLst/>
          </a:prstGeom>
        </p:spPr>
      </p:pic>
      <p:sp>
        <p:nvSpPr>
          <p:cNvPr id="169" name="Day 1"/>
          <p:cNvSpPr txBox="1"/>
          <p:nvPr>
            <p:ph type="title"/>
          </p:nvPr>
        </p:nvSpPr>
        <p:spPr>
          <a:prstGeom prst="rect">
            <a:avLst/>
          </a:prstGeom>
        </p:spPr>
        <p:txBody>
          <a:bodyPr/>
          <a:lstStyle/>
          <a:p>
            <a:pPr/>
            <a:r>
              <a:t>Day 1</a:t>
            </a:r>
          </a:p>
        </p:txBody>
      </p:sp>
      <p:sp>
        <p:nvSpPr>
          <p:cNvPr id="170" name="Setup &amp; Installation"/>
          <p:cNvSpPr txBox="1"/>
          <p:nvPr>
            <p:ph type="body" sz="quarter" idx="1"/>
          </p:nvPr>
        </p:nvSpPr>
        <p:spPr>
          <a:prstGeom prst="rect">
            <a:avLst/>
          </a:prstGeom>
        </p:spPr>
        <p:txBody>
          <a:bodyPr/>
          <a:lstStyle/>
          <a:p>
            <a:pPr/>
            <a:r>
              <a:t>Setup &amp; Installation</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For example, you may access the following route by navigating to http://your-app.test/user in your browser:…"/>
          <p:cNvSpPr txBox="1"/>
          <p:nvPr>
            <p:ph type="body" idx="1"/>
          </p:nvPr>
        </p:nvSpPr>
        <p:spPr>
          <a:prstGeom prst="rect">
            <a:avLst/>
          </a:prstGeom>
        </p:spPr>
        <p:txBody>
          <a:bodyPr/>
          <a:lstStyle/>
          <a:p>
            <a:pPr/>
            <a:r>
              <a:t>For example, you may access the following route by navigating to http://your-app.test/user in your browser:</a:t>
            </a:r>
          </a:p>
          <a:p>
            <a:pPr/>
          </a:p>
          <a:p>
            <a:pPr/>
          </a:p>
          <a:p>
            <a:pPr/>
          </a:p>
          <a:p>
            <a:pPr/>
            <a:r>
              <a:t>You need to create a View for index.blade.php later!</a:t>
            </a:r>
          </a:p>
        </p:txBody>
      </p:sp>
      <p:sp>
        <p:nvSpPr>
          <p:cNvPr id="350" name="Routing"/>
          <p:cNvSpPr txBox="1"/>
          <p:nvPr>
            <p:ph type="title"/>
          </p:nvPr>
        </p:nvSpPr>
        <p:spPr>
          <a:xfrm>
            <a:off x="1270000" y="792774"/>
            <a:ext cx="21844000" cy="1557438"/>
          </a:xfrm>
          <a:prstGeom prst="rect">
            <a:avLst/>
          </a:prstGeom>
        </p:spPr>
        <p:txBody>
          <a:bodyPr/>
          <a:lstStyle/>
          <a:p>
            <a:pPr/>
            <a:r>
              <a:t>Routing</a:t>
            </a:r>
          </a:p>
        </p:txBody>
      </p:sp>
      <p:sp>
        <p:nvSpPr>
          <p:cNvPr id="351" name="Laravel Basic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Laravel Basics</a:t>
            </a:r>
          </a:p>
        </p:txBody>
      </p:sp>
      <p:grpSp>
        <p:nvGrpSpPr>
          <p:cNvPr id="354" name="Group"/>
          <p:cNvGrpSpPr/>
          <p:nvPr/>
        </p:nvGrpSpPr>
        <p:grpSpPr>
          <a:xfrm>
            <a:off x="1967650" y="6424118"/>
            <a:ext cx="11694658" cy="2807905"/>
            <a:chOff x="0" y="0"/>
            <a:chExt cx="11694656" cy="2807903"/>
          </a:xfrm>
        </p:grpSpPr>
        <p:sp>
          <p:nvSpPr>
            <p:cNvPr id="352" name="Rectangle"/>
            <p:cNvSpPr/>
            <p:nvPr/>
          </p:nvSpPr>
          <p:spPr>
            <a:xfrm>
              <a:off x="0" y="0"/>
              <a:ext cx="11694657" cy="2807904"/>
            </a:xfrm>
            <a:prstGeom prst="rect">
              <a:avLst/>
            </a:prstGeom>
            <a:solidFill>
              <a:srgbClr val="5E5E5E"/>
            </a:solidFill>
            <a:ln w="12700" cap="flat">
              <a:noFill/>
              <a:miter lim="400000"/>
            </a:ln>
            <a:effectLst/>
          </p:spPr>
          <p:txBody>
            <a:bodyPr wrap="square" lIns="50800" tIns="50800" rIns="50800" bIns="50800" numCol="1" anchor="ctr">
              <a:noAutofit/>
            </a:bodyPr>
            <a:lstStyle/>
            <a:p>
              <a:pPr defTabSz="457200">
                <a:defRPr sz="3200">
                  <a:latin typeface="Graphik Medium"/>
                  <a:ea typeface="Graphik Medium"/>
                  <a:cs typeface="Graphik Medium"/>
                  <a:sym typeface="Graphik Medium"/>
                </a:defRPr>
              </a:pPr>
            </a:p>
          </p:txBody>
        </p:sp>
        <p:sp>
          <p:nvSpPr>
            <p:cNvPr id="353" name="Route::get('/user', 'UserController@index');"/>
            <p:cNvSpPr txBox="1"/>
            <p:nvPr/>
          </p:nvSpPr>
          <p:spPr>
            <a:xfrm>
              <a:off x="741785" y="1088484"/>
              <a:ext cx="8357197" cy="6309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sz="3200">
                  <a:solidFill>
                    <a:srgbClr val="FFFFFF"/>
                  </a:solidFill>
                </a:defRPr>
              </a:lvl1pPr>
            </a:lstStyle>
            <a:p>
              <a:pPr/>
              <a:r>
                <a:t>Route::get('/user', 'UserController@index');</a:t>
              </a:r>
            </a:p>
          </p:txBody>
        </p:sp>
      </p:gr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 name="Laravel Templating"/>
          <p:cNvSpPr txBox="1"/>
          <p:nvPr>
            <p:ph type="title"/>
          </p:nvPr>
        </p:nvSpPr>
        <p:spPr>
          <a:xfrm>
            <a:off x="1270000" y="3285819"/>
            <a:ext cx="21844000" cy="3873501"/>
          </a:xfrm>
          <a:prstGeom prst="rect">
            <a:avLst/>
          </a:prstGeom>
        </p:spPr>
        <p:txBody>
          <a:bodyPr/>
          <a:lstStyle/>
          <a:p>
            <a:pPr/>
            <a:r>
              <a:t>Laravel Templating</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You create a View in the /resources/views/ folder,…"/>
          <p:cNvSpPr txBox="1"/>
          <p:nvPr>
            <p:ph type="body" idx="1"/>
          </p:nvPr>
        </p:nvSpPr>
        <p:spPr>
          <a:prstGeom prst="rect">
            <a:avLst/>
          </a:prstGeom>
        </p:spPr>
        <p:txBody>
          <a:bodyPr/>
          <a:lstStyle/>
          <a:p>
            <a:pPr/>
            <a:r>
              <a:t>You create a View in the /resources/views/ folder, </a:t>
            </a:r>
          </a:p>
          <a:p>
            <a:pPr/>
            <a:r>
              <a:t>A simple View might look something like this:</a:t>
            </a:r>
          </a:p>
        </p:txBody>
      </p:sp>
      <p:sp>
        <p:nvSpPr>
          <p:cNvPr id="359" name="Views"/>
          <p:cNvSpPr txBox="1"/>
          <p:nvPr>
            <p:ph type="title"/>
          </p:nvPr>
        </p:nvSpPr>
        <p:spPr>
          <a:xfrm>
            <a:off x="1270000" y="792774"/>
            <a:ext cx="21844000" cy="1557438"/>
          </a:xfrm>
          <a:prstGeom prst="rect">
            <a:avLst/>
          </a:prstGeom>
        </p:spPr>
        <p:txBody>
          <a:bodyPr/>
          <a:lstStyle/>
          <a:p>
            <a:pPr/>
            <a:r>
              <a:t>Views</a:t>
            </a:r>
          </a:p>
        </p:txBody>
      </p:sp>
      <p:sp>
        <p:nvSpPr>
          <p:cNvPr id="360" name="Laravel Basic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Laravel Basics</a:t>
            </a:r>
          </a:p>
        </p:txBody>
      </p:sp>
      <p:sp>
        <p:nvSpPr>
          <p:cNvPr id="361" name="Note: The CSRF middleware is automatically disabled when running tests."/>
          <p:cNvSpPr txBox="1"/>
          <p:nvPr/>
        </p:nvSpPr>
        <p:spPr>
          <a:xfrm>
            <a:off x="2002165" y="12986297"/>
            <a:ext cx="10607041" cy="4922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Note: The CSRF middleware is automatically disabled when running tests.</a:t>
            </a:r>
          </a:p>
        </p:txBody>
      </p:sp>
      <p:grpSp>
        <p:nvGrpSpPr>
          <p:cNvPr id="364" name="Group"/>
          <p:cNvGrpSpPr/>
          <p:nvPr/>
        </p:nvGrpSpPr>
        <p:grpSpPr>
          <a:xfrm>
            <a:off x="1803272" y="7064793"/>
            <a:ext cx="13758157" cy="4884888"/>
            <a:chOff x="0" y="0"/>
            <a:chExt cx="13758155" cy="4884887"/>
          </a:xfrm>
        </p:grpSpPr>
        <p:sp>
          <p:nvSpPr>
            <p:cNvPr id="362" name="Rectangle"/>
            <p:cNvSpPr/>
            <p:nvPr/>
          </p:nvSpPr>
          <p:spPr>
            <a:xfrm>
              <a:off x="0" y="0"/>
              <a:ext cx="13758156" cy="4884888"/>
            </a:xfrm>
            <a:prstGeom prst="rect">
              <a:avLst/>
            </a:prstGeom>
            <a:solidFill>
              <a:srgbClr val="5E5E5E"/>
            </a:solidFill>
            <a:ln w="12700" cap="flat">
              <a:noFill/>
              <a:miter lim="400000"/>
            </a:ln>
            <a:effectLst/>
          </p:spPr>
          <p:txBody>
            <a:bodyPr wrap="square" lIns="50800" tIns="50800" rIns="50800" bIns="50800" numCol="1" anchor="ctr">
              <a:noAutofit/>
            </a:bodyPr>
            <a:lstStyle/>
            <a:p>
              <a:pPr defTabSz="457200">
                <a:defRPr sz="3200">
                  <a:latin typeface="Graphik Medium"/>
                  <a:ea typeface="Graphik Medium"/>
                  <a:cs typeface="Graphik Medium"/>
                  <a:sym typeface="Graphik Medium"/>
                </a:defRPr>
              </a:pPr>
            </a:p>
          </p:txBody>
        </p:sp>
        <p:sp>
          <p:nvSpPr>
            <p:cNvPr id="363" name="&lt;!-- View stored in resources/views/greeting.blade.php --&gt;…"/>
            <p:cNvSpPr/>
            <p:nvPr/>
          </p:nvSpPr>
          <p:spPr>
            <a:xfrm>
              <a:off x="741785" y="2334000"/>
              <a:ext cx="11600094"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l">
                <a:defRPr sz="3200">
                  <a:solidFill>
                    <a:srgbClr val="FFFFFF"/>
                  </a:solidFill>
                </a:defRPr>
              </a:pPr>
              <a:r>
                <a:t>&lt;!-- View stored in resources/views/greeting.blade.php --&gt;</a:t>
              </a:r>
            </a:p>
            <a:p>
              <a:pPr algn="l">
                <a:defRPr sz="3200">
                  <a:solidFill>
                    <a:srgbClr val="FFFFFF"/>
                  </a:solidFill>
                </a:defRPr>
              </a:pPr>
            </a:p>
            <a:p>
              <a:pPr algn="l">
                <a:defRPr sz="3200">
                  <a:solidFill>
                    <a:srgbClr val="FFFFFF"/>
                  </a:solidFill>
                </a:defRPr>
              </a:pPr>
              <a:r>
                <a:t>&lt;html&gt;</a:t>
              </a:r>
            </a:p>
            <a:p>
              <a:pPr algn="l">
                <a:defRPr sz="3200">
                  <a:solidFill>
                    <a:srgbClr val="FFFFFF"/>
                  </a:solidFill>
                </a:defRPr>
              </a:pPr>
              <a:r>
                <a:t>    &lt;body&gt;</a:t>
              </a:r>
            </a:p>
            <a:p>
              <a:pPr algn="l">
                <a:defRPr sz="3200">
                  <a:solidFill>
                    <a:srgbClr val="FFFFFF"/>
                  </a:solidFill>
                </a:defRPr>
              </a:pPr>
              <a:r>
                <a:t>        &lt;h1&gt;Hello, {{ $name }}&lt;/h1&gt;</a:t>
              </a:r>
            </a:p>
            <a:p>
              <a:pPr algn="l">
                <a:defRPr sz="3200">
                  <a:solidFill>
                    <a:srgbClr val="FFFFFF"/>
                  </a:solidFill>
                </a:defRPr>
              </a:pPr>
              <a:r>
                <a:t>    &lt;/body&gt;</a:t>
              </a:r>
            </a:p>
            <a:p>
              <a:pPr algn="l">
                <a:defRPr sz="3200">
                  <a:solidFill>
                    <a:srgbClr val="FFFFFF"/>
                  </a:solidFill>
                </a:defRPr>
              </a:pPr>
              <a:r>
                <a:t>&lt;/html&gt;</a:t>
              </a:r>
            </a:p>
          </p:txBody>
        </p:sp>
      </p:gr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6" name="This view is stored at resources/views/greeting.blade.php,…"/>
          <p:cNvSpPr txBox="1"/>
          <p:nvPr>
            <p:ph type="body" idx="1"/>
          </p:nvPr>
        </p:nvSpPr>
        <p:spPr>
          <a:prstGeom prst="rect">
            <a:avLst/>
          </a:prstGeom>
        </p:spPr>
        <p:txBody>
          <a:bodyPr/>
          <a:lstStyle/>
          <a:p>
            <a:pPr/>
            <a:r>
              <a:t>This view is stored at resources/views/greeting.blade.php, </a:t>
            </a:r>
          </a:p>
          <a:p>
            <a:pPr/>
            <a:r>
              <a:t>We may return it using the global view helper like so:</a:t>
            </a:r>
          </a:p>
        </p:txBody>
      </p:sp>
      <p:sp>
        <p:nvSpPr>
          <p:cNvPr id="367" name="Views"/>
          <p:cNvSpPr txBox="1"/>
          <p:nvPr>
            <p:ph type="title"/>
          </p:nvPr>
        </p:nvSpPr>
        <p:spPr>
          <a:xfrm>
            <a:off x="1270000" y="792774"/>
            <a:ext cx="21844000" cy="1557438"/>
          </a:xfrm>
          <a:prstGeom prst="rect">
            <a:avLst/>
          </a:prstGeom>
        </p:spPr>
        <p:txBody>
          <a:bodyPr/>
          <a:lstStyle/>
          <a:p>
            <a:pPr/>
            <a:r>
              <a:t>Views</a:t>
            </a:r>
          </a:p>
        </p:txBody>
      </p:sp>
      <p:sp>
        <p:nvSpPr>
          <p:cNvPr id="368" name="Laravel Basic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Laravel Basics</a:t>
            </a:r>
          </a:p>
        </p:txBody>
      </p:sp>
      <p:grpSp>
        <p:nvGrpSpPr>
          <p:cNvPr id="371" name="Group"/>
          <p:cNvGrpSpPr/>
          <p:nvPr/>
        </p:nvGrpSpPr>
        <p:grpSpPr>
          <a:xfrm>
            <a:off x="1931121" y="6589923"/>
            <a:ext cx="13758157" cy="4884888"/>
            <a:chOff x="0" y="0"/>
            <a:chExt cx="13758155" cy="4884887"/>
          </a:xfrm>
        </p:grpSpPr>
        <p:sp>
          <p:nvSpPr>
            <p:cNvPr id="369" name="Rectangle"/>
            <p:cNvSpPr/>
            <p:nvPr/>
          </p:nvSpPr>
          <p:spPr>
            <a:xfrm>
              <a:off x="0" y="0"/>
              <a:ext cx="13758156" cy="4884888"/>
            </a:xfrm>
            <a:prstGeom prst="rect">
              <a:avLst/>
            </a:prstGeom>
            <a:solidFill>
              <a:srgbClr val="5E5E5E"/>
            </a:solidFill>
            <a:ln w="12700" cap="flat">
              <a:noFill/>
              <a:miter lim="400000"/>
            </a:ln>
            <a:effectLst/>
          </p:spPr>
          <p:txBody>
            <a:bodyPr wrap="square" lIns="50800" tIns="50800" rIns="50800" bIns="50800" numCol="1" anchor="ctr">
              <a:noAutofit/>
            </a:bodyPr>
            <a:lstStyle/>
            <a:p>
              <a:pPr defTabSz="457200">
                <a:defRPr sz="3200">
                  <a:latin typeface="Graphik Medium"/>
                  <a:ea typeface="Graphik Medium"/>
                  <a:cs typeface="Graphik Medium"/>
                  <a:sym typeface="Graphik Medium"/>
                </a:defRPr>
              </a:pPr>
            </a:p>
          </p:txBody>
        </p:sp>
        <p:sp>
          <p:nvSpPr>
            <p:cNvPr id="370" name="Route::get('/', function () {…"/>
            <p:cNvSpPr/>
            <p:nvPr/>
          </p:nvSpPr>
          <p:spPr>
            <a:xfrm>
              <a:off x="741785" y="2334000"/>
              <a:ext cx="11600094"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l">
                <a:defRPr sz="3200">
                  <a:solidFill>
                    <a:srgbClr val="FFFFFF"/>
                  </a:solidFill>
                </a:defRPr>
              </a:pPr>
              <a:r>
                <a:t>Route::get('/', function () {</a:t>
              </a:r>
            </a:p>
            <a:p>
              <a:pPr algn="l">
                <a:defRPr sz="3200">
                  <a:solidFill>
                    <a:srgbClr val="FFFFFF"/>
                  </a:solidFill>
                </a:defRPr>
              </a:pPr>
              <a:r>
                <a:t>    return view('greeting', ['name' =&gt; 'James']);</a:t>
              </a:r>
            </a:p>
            <a:p>
              <a:pPr algn="l">
                <a:defRPr sz="3200">
                  <a:solidFill>
                    <a:srgbClr val="FFFFFF"/>
                  </a:solidFill>
                </a:defRPr>
              </a:pPr>
              <a:r>
                <a:t>});</a:t>
              </a:r>
            </a:p>
          </p:txBody>
        </p:sp>
      </p:gr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3" name="You create a Controller using:…"/>
          <p:cNvSpPr txBox="1"/>
          <p:nvPr>
            <p:ph type="body" idx="1"/>
          </p:nvPr>
        </p:nvSpPr>
        <p:spPr>
          <a:prstGeom prst="rect">
            <a:avLst/>
          </a:prstGeom>
        </p:spPr>
        <p:txBody>
          <a:bodyPr/>
          <a:lstStyle/>
          <a:p>
            <a:pPr/>
            <a:r>
              <a:t>You create a Controller using:</a:t>
            </a:r>
          </a:p>
          <a:p>
            <a:pPr lvl="1"/>
            <a:r>
              <a:t>Php artisan make: controller </a:t>
            </a:r>
            <a:r>
              <a:rPr i="1"/>
              <a:t>yourcontrollername</a:t>
            </a:r>
          </a:p>
        </p:txBody>
      </p:sp>
      <p:sp>
        <p:nvSpPr>
          <p:cNvPr id="374" name="Controllers"/>
          <p:cNvSpPr txBox="1"/>
          <p:nvPr>
            <p:ph type="title"/>
          </p:nvPr>
        </p:nvSpPr>
        <p:spPr>
          <a:xfrm>
            <a:off x="1270000" y="792774"/>
            <a:ext cx="21844000" cy="1557438"/>
          </a:xfrm>
          <a:prstGeom prst="rect">
            <a:avLst/>
          </a:prstGeom>
        </p:spPr>
        <p:txBody>
          <a:bodyPr/>
          <a:lstStyle/>
          <a:p>
            <a:pPr/>
            <a:r>
              <a:t>Controllers</a:t>
            </a:r>
          </a:p>
        </p:txBody>
      </p:sp>
      <p:sp>
        <p:nvSpPr>
          <p:cNvPr id="375" name="Laravel Basic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Laravel Basics</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Laravel makes it easy to protect your application from cross-site request forgery (CSRF) attacks.…"/>
          <p:cNvSpPr txBox="1"/>
          <p:nvPr>
            <p:ph type="body" idx="1"/>
          </p:nvPr>
        </p:nvSpPr>
        <p:spPr>
          <a:prstGeom prst="rect">
            <a:avLst/>
          </a:prstGeom>
        </p:spPr>
        <p:txBody>
          <a:bodyPr/>
          <a:lstStyle/>
          <a:p>
            <a:pPr/>
            <a:r>
              <a:t>Laravel makes it easy to protect your application from cross-site request forgery (CSRF) attacks. </a:t>
            </a:r>
          </a:p>
          <a:p>
            <a:pPr/>
            <a:r>
              <a:t>Laravel automatically generates a CSRF "token" for each active user session managed by the application.</a:t>
            </a:r>
          </a:p>
          <a:p>
            <a:pPr/>
            <a:r>
              <a:t>You may use the @csrf Blade directive to generate the token field:</a:t>
            </a:r>
          </a:p>
        </p:txBody>
      </p:sp>
      <p:sp>
        <p:nvSpPr>
          <p:cNvPr id="378" name="CSRF Protection"/>
          <p:cNvSpPr txBox="1"/>
          <p:nvPr>
            <p:ph type="title"/>
          </p:nvPr>
        </p:nvSpPr>
        <p:spPr>
          <a:xfrm>
            <a:off x="1270000" y="792774"/>
            <a:ext cx="21844000" cy="1557438"/>
          </a:xfrm>
          <a:prstGeom prst="rect">
            <a:avLst/>
          </a:prstGeom>
        </p:spPr>
        <p:txBody>
          <a:bodyPr/>
          <a:lstStyle/>
          <a:p>
            <a:pPr/>
            <a:r>
              <a:t>CSRF Protection</a:t>
            </a:r>
          </a:p>
        </p:txBody>
      </p:sp>
      <p:sp>
        <p:nvSpPr>
          <p:cNvPr id="379" name="Laravel Basic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Laravel Basics</a:t>
            </a:r>
          </a:p>
        </p:txBody>
      </p:sp>
      <p:grpSp>
        <p:nvGrpSpPr>
          <p:cNvPr id="382" name="Group"/>
          <p:cNvGrpSpPr/>
          <p:nvPr/>
        </p:nvGrpSpPr>
        <p:grpSpPr>
          <a:xfrm>
            <a:off x="2022443" y="9693412"/>
            <a:ext cx="11694657" cy="2807905"/>
            <a:chOff x="0" y="0"/>
            <a:chExt cx="11694656" cy="2807903"/>
          </a:xfrm>
        </p:grpSpPr>
        <p:sp>
          <p:nvSpPr>
            <p:cNvPr id="380" name="Rectangle"/>
            <p:cNvSpPr/>
            <p:nvPr/>
          </p:nvSpPr>
          <p:spPr>
            <a:xfrm>
              <a:off x="0" y="0"/>
              <a:ext cx="11694657" cy="2807904"/>
            </a:xfrm>
            <a:prstGeom prst="rect">
              <a:avLst/>
            </a:prstGeom>
            <a:solidFill>
              <a:srgbClr val="5E5E5E"/>
            </a:solidFill>
            <a:ln w="12700" cap="flat">
              <a:noFill/>
              <a:miter lim="400000"/>
            </a:ln>
            <a:effectLst/>
          </p:spPr>
          <p:txBody>
            <a:bodyPr wrap="square" lIns="50800" tIns="50800" rIns="50800" bIns="50800" numCol="1" anchor="ctr">
              <a:noAutofit/>
            </a:bodyPr>
            <a:lstStyle/>
            <a:p>
              <a:pPr defTabSz="457200">
                <a:defRPr sz="3200">
                  <a:latin typeface="Graphik Medium"/>
                  <a:ea typeface="Graphik Medium"/>
                  <a:cs typeface="Graphik Medium"/>
                  <a:sym typeface="Graphik Medium"/>
                </a:defRPr>
              </a:pPr>
            </a:p>
          </p:txBody>
        </p:sp>
        <p:sp>
          <p:nvSpPr>
            <p:cNvPr id="381" name="&lt;form method=&quot;POST&quot; action=&quot;/profile&quot;&gt;…"/>
            <p:cNvSpPr txBox="1"/>
            <p:nvPr/>
          </p:nvSpPr>
          <p:spPr>
            <a:xfrm>
              <a:off x="741785" y="288384"/>
              <a:ext cx="8357197" cy="2231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l">
                <a:defRPr sz="3200">
                  <a:solidFill>
                    <a:srgbClr val="FFFFFF"/>
                  </a:solidFill>
                </a:defRPr>
              </a:pPr>
              <a:r>
                <a:t>&lt;form method="POST" action="/profile"&gt;</a:t>
              </a:r>
            </a:p>
            <a:p>
              <a:pPr algn="l">
                <a:defRPr sz="3200">
                  <a:solidFill>
                    <a:srgbClr val="FFFFFF"/>
                  </a:solidFill>
                </a:defRPr>
              </a:pPr>
              <a:r>
                <a:t>    </a:t>
              </a:r>
              <a:r>
                <a:rPr b="1"/>
                <a:t>@csrf</a:t>
              </a:r>
            </a:p>
            <a:p>
              <a:pPr algn="l">
                <a:defRPr sz="3200">
                  <a:solidFill>
                    <a:srgbClr val="FFFFFF"/>
                  </a:solidFill>
                </a:defRPr>
              </a:pPr>
              <a:r>
                <a:t>    ...</a:t>
              </a:r>
            </a:p>
            <a:p>
              <a:pPr algn="l">
                <a:defRPr sz="3200">
                  <a:solidFill>
                    <a:srgbClr val="FFFFFF"/>
                  </a:solidFill>
                </a:defRPr>
              </a:pPr>
              <a:r>
                <a:t>&lt;/form&gt;</a:t>
              </a:r>
            </a:p>
          </p:txBody>
        </p:sp>
      </p:grpSp>
      <p:sp>
        <p:nvSpPr>
          <p:cNvPr id="383" name="Note: The CSRF middleware is automatically disabled when running tests."/>
          <p:cNvSpPr txBox="1"/>
          <p:nvPr/>
        </p:nvSpPr>
        <p:spPr>
          <a:xfrm>
            <a:off x="2002165" y="12986297"/>
            <a:ext cx="10607041" cy="4922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Note: The CSRF middleware is automatically disabled when running tests.</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 name="Learn Basic Laravel Syntax…"/>
          <p:cNvSpPr txBox="1"/>
          <p:nvPr>
            <p:ph type="body" idx="1"/>
          </p:nvPr>
        </p:nvSpPr>
        <p:spPr>
          <a:prstGeom prst="rect">
            <a:avLst/>
          </a:prstGeom>
        </p:spPr>
        <p:txBody>
          <a:bodyPr/>
          <a:lstStyle/>
          <a:p>
            <a:pPr/>
            <a:r>
              <a:t>Learn Basic Laravel Syntax</a:t>
            </a:r>
          </a:p>
          <a:p>
            <a:pPr/>
            <a:r>
              <a:t>Create basic Web pages for our CMS</a:t>
            </a:r>
          </a:p>
          <a:p>
            <a:pPr/>
            <a:r>
              <a:t>Create Auth &amp; Login/Logout</a:t>
            </a:r>
          </a:p>
        </p:txBody>
      </p:sp>
      <p:sp>
        <p:nvSpPr>
          <p:cNvPr id="386" name="Task Today"/>
          <p:cNvSpPr txBox="1"/>
          <p:nvPr>
            <p:ph type="title"/>
          </p:nvPr>
        </p:nvSpPr>
        <p:spPr>
          <a:xfrm>
            <a:off x="1270000" y="792774"/>
            <a:ext cx="21844000" cy="1557438"/>
          </a:xfrm>
          <a:prstGeom prst="rect">
            <a:avLst/>
          </a:prstGeom>
        </p:spPr>
        <p:txBody>
          <a:bodyPr/>
          <a:lstStyle/>
          <a:p>
            <a:pPr/>
            <a:r>
              <a:t>Task Today</a:t>
            </a:r>
          </a:p>
        </p:txBody>
      </p:sp>
      <p:sp>
        <p:nvSpPr>
          <p:cNvPr id="387" name="Laravel Basic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Laravel Basics</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9" name="Image" descr="Image"/>
          <p:cNvPicPr>
            <a:picLocks noChangeAspect="1"/>
          </p:cNvPicPr>
          <p:nvPr>
            <p:ph type="pic" idx="21"/>
          </p:nvPr>
        </p:nvPicPr>
        <p:blipFill>
          <a:blip r:embed="rId2">
            <a:extLst/>
          </a:blip>
          <a:srcRect l="0" t="4750" r="0" b="4750"/>
          <a:stretch>
            <a:fillRect/>
          </a:stretch>
        </p:blipFill>
        <p:spPr>
          <a:xfrm>
            <a:off x="0" y="-38100"/>
            <a:ext cx="24384000" cy="13792200"/>
          </a:xfrm>
          <a:prstGeom prst="rect">
            <a:avLst/>
          </a:prstGeom>
        </p:spPr>
      </p:pic>
      <p:sp>
        <p:nvSpPr>
          <p:cNvPr id="390" name="Day 2"/>
          <p:cNvSpPr txBox="1"/>
          <p:nvPr>
            <p:ph type="title"/>
          </p:nvPr>
        </p:nvSpPr>
        <p:spPr>
          <a:prstGeom prst="rect">
            <a:avLst/>
          </a:prstGeom>
        </p:spPr>
        <p:txBody>
          <a:bodyPr/>
          <a:lstStyle/>
          <a:p>
            <a:pPr/>
            <a:r>
              <a:t>Day 2</a:t>
            </a:r>
          </a:p>
        </p:txBody>
      </p:sp>
      <p:sp>
        <p:nvSpPr>
          <p:cNvPr id="391" name="User Role &amp; Permission"/>
          <p:cNvSpPr txBox="1"/>
          <p:nvPr>
            <p:ph type="body" sz="quarter" idx="1"/>
          </p:nvPr>
        </p:nvSpPr>
        <p:spPr>
          <a:prstGeom prst="rect">
            <a:avLst/>
          </a:prstGeom>
        </p:spPr>
        <p:txBody>
          <a:bodyPr/>
          <a:lstStyle/>
          <a:p>
            <a:pPr/>
            <a:r>
              <a:t>User Role &amp; Permission</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3" name="User Role &amp; Permission"/>
          <p:cNvSpPr txBox="1"/>
          <p:nvPr>
            <p:ph type="title"/>
          </p:nvPr>
        </p:nvSpPr>
        <p:spPr>
          <a:prstGeom prst="rect">
            <a:avLst/>
          </a:prstGeom>
        </p:spPr>
        <p:txBody>
          <a:bodyPr/>
          <a:lstStyle/>
          <a:p>
            <a:pPr/>
            <a:r>
              <a:t>User Role &amp; Permission</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5" name="Image" descr="Image"/>
          <p:cNvPicPr>
            <a:picLocks noChangeAspect="1"/>
          </p:cNvPicPr>
          <p:nvPr>
            <p:ph type="pic" idx="21"/>
          </p:nvPr>
        </p:nvPicPr>
        <p:blipFill>
          <a:blip r:embed="rId2">
            <a:extLst/>
          </a:blip>
          <a:srcRect l="0" t="12465" r="0" b="12465"/>
          <a:stretch>
            <a:fillRect/>
          </a:stretch>
        </p:blipFill>
        <p:spPr>
          <a:xfrm>
            <a:off x="12204700" y="0"/>
            <a:ext cx="12192000" cy="13716000"/>
          </a:xfrm>
          <a:prstGeom prst="rect">
            <a:avLst/>
          </a:prstGeom>
        </p:spPr>
      </p:pic>
      <p:sp>
        <p:nvSpPr>
          <p:cNvPr id="396" name="Laravel Spatie"/>
          <p:cNvSpPr txBox="1"/>
          <p:nvPr>
            <p:ph type="title"/>
          </p:nvPr>
        </p:nvSpPr>
        <p:spPr>
          <a:prstGeom prst="rect">
            <a:avLst/>
          </a:prstGeom>
        </p:spPr>
        <p:txBody>
          <a:bodyPr/>
          <a:lstStyle/>
          <a:p>
            <a:pPr/>
            <a:r>
              <a:t>Laravel Spatie</a:t>
            </a:r>
          </a:p>
        </p:txBody>
      </p:sp>
      <p:sp>
        <p:nvSpPr>
          <p:cNvPr id="397" name="Step 1: Laravel Installation. ...…"/>
          <p:cNvSpPr txBox="1"/>
          <p:nvPr>
            <p:ph type="body" sz="half" idx="1"/>
          </p:nvPr>
        </p:nvSpPr>
        <p:spPr>
          <a:xfrm>
            <a:off x="1270000" y="4267200"/>
            <a:ext cx="10773402" cy="8432800"/>
          </a:xfrm>
          <a:prstGeom prst="rect">
            <a:avLst/>
          </a:prstGeom>
        </p:spPr>
        <p:txBody>
          <a:bodyPr/>
          <a:lstStyle/>
          <a:p>
            <a:pPr marL="491744" indent="-491744" defTabSz="2145791">
              <a:spcBef>
                <a:spcPts val="2100"/>
              </a:spcBef>
              <a:defRPr sz="4224"/>
            </a:pPr>
            <a:r>
              <a:t>Step 1: Laravel Installation. ...</a:t>
            </a:r>
          </a:p>
          <a:p>
            <a:pPr marL="491744" indent="-491744" defTabSz="2145791">
              <a:spcBef>
                <a:spcPts val="2100"/>
              </a:spcBef>
              <a:defRPr sz="4224"/>
            </a:pPr>
            <a:r>
              <a:t>Step 2: Spatie Package Installation. ...</a:t>
            </a:r>
          </a:p>
          <a:p>
            <a:pPr marL="491744" indent="-491744" defTabSz="2145791">
              <a:spcBef>
                <a:spcPts val="2100"/>
              </a:spcBef>
              <a:defRPr sz="4224"/>
            </a:pPr>
            <a:r>
              <a:t>Step 3: Create Table using Migrations. ...</a:t>
            </a:r>
          </a:p>
          <a:p>
            <a:pPr marL="491744" indent="-491744" defTabSz="2145791">
              <a:spcBef>
                <a:spcPts val="2100"/>
              </a:spcBef>
              <a:defRPr sz="4224"/>
            </a:pPr>
            <a:r>
              <a:t>Step 4: Create Table Models. ...</a:t>
            </a:r>
          </a:p>
          <a:p>
            <a:pPr marL="491744" indent="-491744" defTabSz="2145791">
              <a:spcBef>
                <a:spcPts val="2100"/>
              </a:spcBef>
              <a:defRPr sz="4224"/>
            </a:pPr>
            <a:r>
              <a:t>Step 5: Add Middleware. ...</a:t>
            </a:r>
          </a:p>
          <a:p>
            <a:pPr marL="491744" indent="-491744" defTabSz="2145791">
              <a:spcBef>
                <a:spcPts val="2100"/>
              </a:spcBef>
              <a:defRPr sz="4224"/>
            </a:pPr>
            <a:r>
              <a:t>Step 6: Create Seeder For Permissions. ...</a:t>
            </a:r>
          </a:p>
          <a:p>
            <a:pPr marL="491744" indent="-491744" defTabSz="2145791">
              <a:spcBef>
                <a:spcPts val="2100"/>
              </a:spcBef>
              <a:defRPr sz="4224"/>
            </a:pPr>
            <a:r>
              <a:t>Step 7: Create Authentication. ...</a:t>
            </a:r>
          </a:p>
          <a:p>
            <a:pPr marL="491744" indent="-491744" defTabSz="2145791">
              <a:spcBef>
                <a:spcPts val="2100"/>
              </a:spcBef>
              <a:defRPr sz="4224"/>
            </a:pPr>
            <a:r>
              <a:t>Step 8: Create Routes.</a:t>
            </a:r>
          </a:p>
        </p:txBody>
      </p:sp>
      <p:sp>
        <p:nvSpPr>
          <p:cNvPr id="398" name="User Roles &amp; Permission Package"/>
          <p:cNvSpPr txBox="1"/>
          <p:nvPr>
            <p:ph type="body" idx="22"/>
          </p:nvPr>
        </p:nvSpPr>
        <p:spPr>
          <a:prstGeom prst="rect">
            <a:avLst/>
          </a:prstGeom>
          <a:extLst>
            <a:ext uri="{C572A759-6A51-4108-AA02-DFA0A04FC94B}">
              <ma14:wrappingTextBoxFlag xmlns:ma14="http://schemas.microsoft.com/office/mac/drawingml/2011/main" val="1"/>
            </a:ext>
          </a:extLst>
        </p:spPr>
        <p:txBody>
          <a:bodyPr/>
          <a:lstStyle>
            <a:lvl1pPr defTabSz="726440">
              <a:defRPr sz="4752"/>
            </a:lvl1pPr>
          </a:lstStyle>
          <a:p>
            <a:pPr/>
            <a:r>
              <a:t>User Roles &amp; Permission Package</a:t>
            </a:r>
          </a:p>
        </p:txBody>
      </p:sp>
      <p:sp>
        <p:nvSpPr>
          <p:cNvPr id="399" name="https://www.itsolutionstuff.com/post/laravel-56-user-roles-and-permissions-acl-using-spatie-tutorialexample.html"/>
          <p:cNvSpPr txBox="1"/>
          <p:nvPr/>
        </p:nvSpPr>
        <p:spPr>
          <a:xfrm>
            <a:off x="1369043" y="12887574"/>
            <a:ext cx="16227248" cy="4922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https://www.itsolutionstuff.com/post/laravel-56-user-roles-and-permissions-acl-using-spatie-tutorialexample.html</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Installation Options"/>
          <p:cNvSpPr txBox="1"/>
          <p:nvPr>
            <p:ph type="title"/>
          </p:nvPr>
        </p:nvSpPr>
        <p:spPr>
          <a:prstGeom prst="rect">
            <a:avLst/>
          </a:prstGeom>
        </p:spPr>
        <p:txBody>
          <a:bodyPr/>
          <a:lstStyle/>
          <a:p>
            <a:pPr/>
            <a:r>
              <a:t>Installation Options</a:t>
            </a:r>
          </a:p>
        </p:txBody>
      </p:sp>
      <p:sp>
        <p:nvSpPr>
          <p:cNvPr id="173" name="How you can setup Laravel?"/>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How you can setup Laravel?</a:t>
            </a:r>
          </a:p>
        </p:txBody>
      </p:sp>
      <p:sp>
        <p:nvSpPr>
          <p:cNvPr id="174" name="Option 1: WAMP, LAMP, MAMP, LARAGON Windows/Linux/MacOS/ Apache, MySQL &amp; PHP When you don’t need to change your Development Env often…"/>
          <p:cNvSpPr txBox="1"/>
          <p:nvPr>
            <p:ph type="body" idx="1"/>
          </p:nvPr>
        </p:nvSpPr>
        <p:spPr>
          <a:xfrm>
            <a:off x="1257300" y="4267200"/>
            <a:ext cx="21844000" cy="8432800"/>
          </a:xfrm>
          <a:prstGeom prst="rect">
            <a:avLst/>
          </a:prstGeom>
        </p:spPr>
        <p:txBody>
          <a:bodyPr/>
          <a:lstStyle/>
          <a:p>
            <a:pPr/>
            <a:r>
              <a:rPr b="1"/>
              <a:t>Option 1: WAMP, LAMP, MAMP, LARAGON</a:t>
            </a:r>
            <a:br>
              <a:rPr b="1"/>
            </a:br>
            <a:r>
              <a:rPr sz="4000"/>
              <a:t>Windows/Linux/MacOS/ Apache, MySQL &amp; PHP</a:t>
            </a:r>
            <a:br>
              <a:rPr sz="4000"/>
            </a:br>
            <a:r>
              <a:rPr sz="4000"/>
              <a:t>When you don’t need to change your Development Env often</a:t>
            </a:r>
            <a:endParaRPr sz="4000"/>
          </a:p>
          <a:p>
            <a:pPr/>
            <a:r>
              <a:rPr b="1"/>
              <a:t>Option 2: Homestead / Valet</a:t>
            </a:r>
            <a:br/>
            <a:r>
              <a:rPr sz="4000"/>
              <a:t>VirtualBox &amp; Vagrant</a:t>
            </a:r>
            <a:br>
              <a:rPr sz="4000"/>
            </a:br>
            <a:r>
              <a:rPr sz="4000"/>
              <a:t>When you might need multiple Development Env</a:t>
            </a:r>
          </a:p>
          <a:p>
            <a:pPr>
              <a:defRPr b="1"/>
            </a:pPr>
            <a:r>
              <a:t>Option 3: Docker</a:t>
            </a:r>
            <a:br/>
            <a:r>
              <a:rPr b="0" sz="4000"/>
              <a:t>Laravel Sail</a:t>
            </a:r>
            <a:br>
              <a:rPr b="0" sz="4000"/>
            </a:br>
            <a:r>
              <a:rPr b="0" sz="4000"/>
              <a:t>The Preferred Installation for Laravel 9</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1" name="Error Handling"/>
          <p:cNvSpPr txBox="1"/>
          <p:nvPr>
            <p:ph type="title"/>
          </p:nvPr>
        </p:nvSpPr>
        <p:spPr>
          <a:prstGeom prst="rect">
            <a:avLst/>
          </a:prstGeom>
        </p:spPr>
        <p:txBody>
          <a:bodyPr/>
          <a:lstStyle/>
          <a:p>
            <a:pPr/>
            <a:r>
              <a:t>Error Handling</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 name="Error handling"/>
          <p:cNvSpPr txBox="1"/>
          <p:nvPr>
            <p:ph type="title"/>
          </p:nvPr>
        </p:nvSpPr>
        <p:spPr>
          <a:prstGeom prst="rect">
            <a:avLst/>
          </a:prstGeom>
        </p:spPr>
        <p:txBody>
          <a:bodyPr/>
          <a:lstStyle/>
          <a:p>
            <a:pPr/>
            <a:r>
              <a:t>Error handling</a:t>
            </a:r>
          </a:p>
        </p:txBody>
      </p:sp>
      <p:sp>
        <p:nvSpPr>
          <p:cNvPr id="404" name="101"/>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101</a:t>
            </a:r>
          </a:p>
        </p:txBody>
      </p:sp>
      <p:sp>
        <p:nvSpPr>
          <p:cNvPr id="405" name="When you start a new Laravel project, error and exception handling is already configured for you."/>
          <p:cNvSpPr txBox="1"/>
          <p:nvPr>
            <p:ph type="body" idx="1"/>
          </p:nvPr>
        </p:nvSpPr>
        <p:spPr>
          <a:prstGeom prst="rect">
            <a:avLst/>
          </a:prstGeom>
        </p:spPr>
        <p:txBody>
          <a:bodyPr/>
          <a:lstStyle/>
          <a:p>
            <a:pPr/>
            <a:r>
              <a:t>When you start a new Laravel project, error and exception handling is already configured for you.</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7" name="Dashboard"/>
          <p:cNvSpPr txBox="1"/>
          <p:nvPr>
            <p:ph type="title"/>
          </p:nvPr>
        </p:nvSpPr>
        <p:spPr>
          <a:prstGeom prst="rect">
            <a:avLst/>
          </a:prstGeom>
        </p:spPr>
        <p:txBody>
          <a:bodyPr/>
          <a:lstStyle/>
          <a:p>
            <a:pPr/>
            <a:r>
              <a:t>Dashboard</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 name="Seeder"/>
          <p:cNvSpPr txBox="1"/>
          <p:nvPr>
            <p:ph type="title"/>
          </p:nvPr>
        </p:nvSpPr>
        <p:spPr>
          <a:prstGeom prst="rect">
            <a:avLst/>
          </a:prstGeom>
        </p:spPr>
        <p:txBody>
          <a:bodyPr/>
          <a:lstStyle/>
          <a:p>
            <a:pPr/>
            <a:r>
              <a:t>Seeder</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Laravel Seeder"/>
          <p:cNvSpPr txBox="1"/>
          <p:nvPr>
            <p:ph type="title"/>
          </p:nvPr>
        </p:nvSpPr>
        <p:spPr>
          <a:prstGeom prst="rect">
            <a:avLst/>
          </a:prstGeom>
        </p:spPr>
        <p:txBody>
          <a:bodyPr/>
          <a:lstStyle/>
          <a:p>
            <a:pPr/>
            <a:r>
              <a:t>Laravel Seeder</a:t>
            </a:r>
          </a:p>
        </p:txBody>
      </p:sp>
      <p:sp>
        <p:nvSpPr>
          <p:cNvPr id="412" name="What is a Seeder? How to Create O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What is a Seeder? How to Create One?</a:t>
            </a:r>
          </a:p>
        </p:txBody>
      </p:sp>
      <p:sp>
        <p:nvSpPr>
          <p:cNvPr id="413" name="Laravel introduce seeder for creating testing data…"/>
          <p:cNvSpPr txBox="1"/>
          <p:nvPr>
            <p:ph type="body" idx="1"/>
          </p:nvPr>
        </p:nvSpPr>
        <p:spPr>
          <a:prstGeom prst="rect">
            <a:avLst/>
          </a:prstGeom>
        </p:spPr>
        <p:txBody>
          <a:bodyPr/>
          <a:lstStyle/>
          <a:p>
            <a:pPr/>
            <a:r>
              <a:t>Laravel introduce seeder for creating testing data</a:t>
            </a:r>
          </a:p>
          <a:p>
            <a:pPr/>
            <a:r>
              <a:t>Create Seeder Command:</a:t>
            </a:r>
          </a:p>
          <a:p>
            <a:pPr lvl="1"/>
            <a:r>
              <a:t>php artisan make:seeder </a:t>
            </a:r>
            <a:r>
              <a:rPr i="1"/>
              <a:t>AdminUserSeeder</a:t>
            </a:r>
          </a:p>
          <a:p>
            <a:pPr/>
            <a:r>
              <a:t>It will create one file AdminUserSeeder.php on seeds folder</a:t>
            </a:r>
          </a:p>
          <a:p>
            <a:pPr/>
            <a:r>
              <a:t>All seed classes are stored in the database/seeds directory</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Laravel Seeder"/>
          <p:cNvSpPr txBox="1"/>
          <p:nvPr>
            <p:ph type="title"/>
          </p:nvPr>
        </p:nvSpPr>
        <p:spPr>
          <a:prstGeom prst="rect">
            <a:avLst/>
          </a:prstGeom>
        </p:spPr>
        <p:txBody>
          <a:bodyPr/>
          <a:lstStyle/>
          <a:p>
            <a:pPr/>
            <a:r>
              <a:t>Laravel Seeder</a:t>
            </a:r>
          </a:p>
        </p:txBody>
      </p:sp>
      <p:sp>
        <p:nvSpPr>
          <p:cNvPr id="416" name="Coding Seede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Coding Seeder</a:t>
            </a:r>
          </a:p>
        </p:txBody>
      </p:sp>
      <p:sp>
        <p:nvSpPr>
          <p:cNvPr id="417" name="You can write code of create admin user using model in Laravel…"/>
          <p:cNvSpPr txBox="1"/>
          <p:nvPr>
            <p:ph type="body" idx="1"/>
          </p:nvPr>
        </p:nvSpPr>
        <p:spPr>
          <a:xfrm>
            <a:off x="1270000" y="4271367"/>
            <a:ext cx="18507083" cy="8432801"/>
          </a:xfrm>
          <a:prstGeom prst="rect">
            <a:avLst/>
          </a:prstGeom>
        </p:spPr>
        <p:txBody>
          <a:bodyPr/>
          <a:lstStyle/>
          <a:p>
            <a:pPr/>
            <a:r>
              <a:t>You can write code of create admin user using model in Laravel</a:t>
            </a:r>
          </a:p>
          <a:p>
            <a:pPr/>
            <a:r>
              <a:t>database/seeds/AdminUserSeeder.php</a:t>
            </a:r>
          </a:p>
        </p:txBody>
      </p:sp>
      <p:pic>
        <p:nvPicPr>
          <p:cNvPr id="418" name="Screenshot 2020-08-10 at 4.38.40 PM.png" descr="Screenshot 2020-08-10 at 4.38.40 PM.png"/>
          <p:cNvPicPr>
            <a:picLocks noChangeAspect="1"/>
          </p:cNvPicPr>
          <p:nvPr/>
        </p:nvPicPr>
        <p:blipFill>
          <a:blip r:embed="rId2">
            <a:extLst/>
          </a:blip>
          <a:stretch>
            <a:fillRect/>
          </a:stretch>
        </p:blipFill>
        <p:spPr>
          <a:xfrm>
            <a:off x="1890836" y="7277576"/>
            <a:ext cx="9443058" cy="5835437"/>
          </a:xfrm>
          <a:prstGeom prst="rect">
            <a:avLst/>
          </a:prstGeom>
          <a:ln w="12700">
            <a:miter lim="400000"/>
          </a:ln>
        </p:spPr>
      </p:pic>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 name="Laravel Seeder"/>
          <p:cNvSpPr txBox="1"/>
          <p:nvPr>
            <p:ph type="title"/>
          </p:nvPr>
        </p:nvSpPr>
        <p:spPr>
          <a:prstGeom prst="rect">
            <a:avLst/>
          </a:prstGeom>
        </p:spPr>
        <p:txBody>
          <a:bodyPr/>
          <a:lstStyle/>
          <a:p>
            <a:pPr/>
            <a:r>
              <a:t>Laravel Seeder</a:t>
            </a:r>
          </a:p>
        </p:txBody>
      </p:sp>
      <p:sp>
        <p:nvSpPr>
          <p:cNvPr id="421" name="Running Single Seede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Running Single Seeder</a:t>
            </a:r>
          </a:p>
        </p:txBody>
      </p:sp>
      <p:sp>
        <p:nvSpPr>
          <p:cNvPr id="422" name="To run single seeder:…"/>
          <p:cNvSpPr txBox="1"/>
          <p:nvPr>
            <p:ph type="body" idx="1"/>
          </p:nvPr>
        </p:nvSpPr>
        <p:spPr>
          <a:prstGeom prst="rect">
            <a:avLst/>
          </a:prstGeom>
        </p:spPr>
        <p:txBody>
          <a:bodyPr/>
          <a:lstStyle/>
          <a:p>
            <a:pPr marL="0" indent="0">
              <a:buClrTx/>
              <a:buSzTx/>
              <a:buNone/>
            </a:pPr>
            <a:r>
              <a:t>To run single seeder:</a:t>
            </a:r>
          </a:p>
          <a:p>
            <a:pPr lvl="1"/>
            <a:r>
              <a:t>php artisan db:seed  -- class=</a:t>
            </a:r>
            <a:r>
              <a:rPr i="1"/>
              <a:t>AdminUserSeeder</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4" name="Laravel Seeder"/>
          <p:cNvSpPr txBox="1"/>
          <p:nvPr>
            <p:ph type="title"/>
          </p:nvPr>
        </p:nvSpPr>
        <p:spPr>
          <a:prstGeom prst="rect">
            <a:avLst/>
          </a:prstGeom>
        </p:spPr>
        <p:txBody>
          <a:bodyPr/>
          <a:lstStyle/>
          <a:p>
            <a:pPr/>
            <a:r>
              <a:t>Laravel Seeder</a:t>
            </a:r>
          </a:p>
        </p:txBody>
      </p:sp>
      <p:sp>
        <p:nvSpPr>
          <p:cNvPr id="425" name="Running Seeder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Running Seeders</a:t>
            </a:r>
          </a:p>
        </p:txBody>
      </p:sp>
      <p:sp>
        <p:nvSpPr>
          <p:cNvPr id="426" name="To run all seeders:…"/>
          <p:cNvSpPr txBox="1"/>
          <p:nvPr>
            <p:ph type="body" idx="1"/>
          </p:nvPr>
        </p:nvSpPr>
        <p:spPr>
          <a:xfrm>
            <a:off x="1270000" y="3086100"/>
            <a:ext cx="19325678" cy="8432800"/>
          </a:xfrm>
          <a:prstGeom prst="rect">
            <a:avLst/>
          </a:prstGeom>
        </p:spPr>
        <p:txBody>
          <a:bodyPr/>
          <a:lstStyle>
            <a:lvl1pPr marL="0" indent="0">
              <a:buClrTx/>
              <a:buSzTx/>
              <a:buNone/>
            </a:lvl1pPr>
          </a:lstStyle>
          <a:p>
            <a:pPr/>
            <a:r>
              <a:t>To run all seeders:</a:t>
            </a:r>
          </a:p>
          <a:p>
            <a:pPr lvl="1"/>
            <a:r>
              <a:t>declare your seeder in DatabaseSeeder class file. then you have to run single command to run all listed seeder class.</a:t>
            </a:r>
          </a:p>
        </p:txBody>
      </p:sp>
      <p:pic>
        <p:nvPicPr>
          <p:cNvPr id="427" name="Screenshot 2020-08-10 at 4.45.21 PM.png" descr="Screenshot 2020-08-10 at 4.45.21 PM.png"/>
          <p:cNvPicPr>
            <a:picLocks noChangeAspect="1"/>
          </p:cNvPicPr>
          <p:nvPr/>
        </p:nvPicPr>
        <p:blipFill>
          <a:blip r:embed="rId2">
            <a:extLst/>
          </a:blip>
          <a:stretch>
            <a:fillRect/>
          </a:stretch>
        </p:blipFill>
        <p:spPr>
          <a:xfrm>
            <a:off x="2433077" y="6285534"/>
            <a:ext cx="11719213" cy="6081635"/>
          </a:xfrm>
          <a:prstGeom prst="rect">
            <a:avLst/>
          </a:prstGeom>
          <a:ln w="12700">
            <a:miter lim="400000"/>
          </a:ln>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9" name="Create Project"/>
          <p:cNvSpPr txBox="1"/>
          <p:nvPr>
            <p:ph type="title"/>
          </p:nvPr>
        </p:nvSpPr>
        <p:spPr>
          <a:prstGeom prst="rect">
            <a:avLst/>
          </a:prstGeom>
        </p:spPr>
        <p:txBody>
          <a:bodyPr/>
          <a:lstStyle/>
          <a:p>
            <a:pPr/>
            <a:r>
              <a:t>Create Project</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1" name="CMS Blog (CRUD)"/>
          <p:cNvSpPr txBox="1"/>
          <p:nvPr>
            <p:ph type="body" sz="half" idx="1"/>
          </p:nvPr>
        </p:nvSpPr>
        <p:spPr>
          <a:prstGeom prst="rect">
            <a:avLst/>
          </a:prstGeom>
        </p:spPr>
        <p:txBody>
          <a:bodyPr/>
          <a:lstStyle/>
          <a:p>
            <a:pPr/>
            <a:r>
              <a:t>CMS Blog (CRUD)</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Installation"/>
          <p:cNvSpPr txBox="1"/>
          <p:nvPr>
            <p:ph type="title"/>
          </p:nvPr>
        </p:nvSpPr>
        <p:spPr>
          <a:prstGeom prst="rect">
            <a:avLst/>
          </a:prstGeom>
        </p:spPr>
        <p:txBody>
          <a:bodyPr/>
          <a:lstStyle/>
          <a:p>
            <a:pPr/>
            <a:r>
              <a:t>Installation</a:t>
            </a:r>
          </a:p>
        </p:txBody>
      </p:sp>
      <p:sp>
        <p:nvSpPr>
          <p:cNvPr id="177" name="Option 1: Program or Packag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Option 1: Program or Package</a:t>
            </a:r>
          </a:p>
        </p:txBody>
      </p:sp>
      <p:sp>
        <p:nvSpPr>
          <p:cNvPr id="178" name="Install XAMP or WAMP or LAMP or MAMP…"/>
          <p:cNvSpPr txBox="1"/>
          <p:nvPr>
            <p:ph type="body" idx="1"/>
          </p:nvPr>
        </p:nvSpPr>
        <p:spPr>
          <a:prstGeom prst="rect">
            <a:avLst/>
          </a:prstGeom>
        </p:spPr>
        <p:txBody>
          <a:bodyPr/>
          <a:lstStyle/>
          <a:p>
            <a:pPr/>
            <a:r>
              <a:t>Install XAMP or WAMP or LAMP or MAMP</a:t>
            </a:r>
          </a:p>
          <a:p>
            <a:pPr/>
            <a:r>
              <a:t>Install Composer via CMD or Terminal</a:t>
            </a:r>
          </a:p>
          <a:p>
            <a:pPr/>
            <a:r>
              <a:t>Goto This website, </a:t>
            </a:r>
            <a:r>
              <a:rPr u="sng">
                <a:hlinkClick r:id="rId2" invalidUrl="" action="" tgtFrame="" tooltip="" history="1" highlightClick="0" endSnd="0"/>
              </a:rPr>
              <a:t>https://getcomposer.org/doc/00-intro.md</a:t>
            </a:r>
          </a:p>
          <a:p>
            <a:pPr/>
            <a:r>
              <a:t>Follow the instructions</a:t>
            </a:r>
          </a:p>
          <a:p>
            <a:pPr/>
            <a:r>
              <a:t>Most Windows Users will use Laragon</a:t>
            </a:r>
          </a:p>
          <a:p>
            <a:pPr/>
            <a:r>
              <a:t>Goto This Website, https://laragon.org/</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 name="Create Blog"/>
          <p:cNvSpPr txBox="1"/>
          <p:nvPr>
            <p:ph type="title"/>
          </p:nvPr>
        </p:nvSpPr>
        <p:spPr>
          <a:prstGeom prst="rect">
            <a:avLst/>
          </a:prstGeom>
        </p:spPr>
        <p:txBody>
          <a:bodyPr/>
          <a:lstStyle/>
          <a:p>
            <a:pPr/>
            <a:r>
              <a:t>Create Blog</a:t>
            </a:r>
          </a:p>
        </p:txBody>
      </p:sp>
      <p:sp>
        <p:nvSpPr>
          <p:cNvPr id="434" name="Step 1"/>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Step 1</a:t>
            </a:r>
          </a:p>
        </p:txBody>
      </p:sp>
      <p:sp>
        <p:nvSpPr>
          <p:cNvPr id="435" name="Create a New Project:…"/>
          <p:cNvSpPr txBox="1"/>
          <p:nvPr>
            <p:ph type="body" idx="1"/>
          </p:nvPr>
        </p:nvSpPr>
        <p:spPr>
          <a:xfrm>
            <a:off x="1270000" y="3086100"/>
            <a:ext cx="19325678" cy="8432800"/>
          </a:xfrm>
          <a:prstGeom prst="rect">
            <a:avLst/>
          </a:prstGeom>
        </p:spPr>
        <p:txBody>
          <a:bodyPr/>
          <a:lstStyle/>
          <a:p>
            <a:pPr marL="0" indent="0">
              <a:buClrTx/>
              <a:buSzTx/>
              <a:buNone/>
            </a:pPr>
            <a:r>
              <a:t>Create a New Project:</a:t>
            </a:r>
          </a:p>
          <a:p>
            <a:pPr lvl="1"/>
            <a:r>
              <a:t>composer create-project --prefer-dist laravel/laravel blog or</a:t>
            </a:r>
          </a:p>
          <a:p>
            <a:pPr lvl="1"/>
            <a:r>
              <a:t>Laravel new blog or</a:t>
            </a:r>
          </a:p>
          <a:p>
            <a:pPr lvl="1"/>
            <a:r>
              <a:t>curl -s "https://laravel.build/blog" | bash</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7" name="Create Blog"/>
          <p:cNvSpPr txBox="1"/>
          <p:nvPr>
            <p:ph type="title"/>
          </p:nvPr>
        </p:nvSpPr>
        <p:spPr>
          <a:prstGeom prst="rect">
            <a:avLst/>
          </a:prstGeom>
        </p:spPr>
        <p:txBody>
          <a:bodyPr/>
          <a:lstStyle/>
          <a:p>
            <a:pPr/>
            <a:r>
              <a:t>Create Blog</a:t>
            </a:r>
          </a:p>
        </p:txBody>
      </p:sp>
      <p:sp>
        <p:nvSpPr>
          <p:cNvPr id="438" name="Step 2"/>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Step 2</a:t>
            </a:r>
          </a:p>
        </p:txBody>
      </p:sp>
      <p:sp>
        <p:nvSpPr>
          <p:cNvPr id="439" name="Create Database Configuration in .env:"/>
          <p:cNvSpPr txBox="1"/>
          <p:nvPr>
            <p:ph type="body" idx="1"/>
          </p:nvPr>
        </p:nvSpPr>
        <p:spPr>
          <a:xfrm>
            <a:off x="1270000" y="3086100"/>
            <a:ext cx="19325678" cy="8432800"/>
          </a:xfrm>
          <a:prstGeom prst="rect">
            <a:avLst/>
          </a:prstGeom>
        </p:spPr>
        <p:txBody>
          <a:bodyPr/>
          <a:lstStyle>
            <a:lvl1pPr marL="0" indent="0">
              <a:buClrTx/>
              <a:buSzTx/>
              <a:buNone/>
            </a:lvl1pPr>
          </a:lstStyle>
          <a:p>
            <a:pPr/>
            <a:r>
              <a:t>Create Database Configuration in .env:</a:t>
            </a:r>
          </a:p>
        </p:txBody>
      </p:sp>
      <p:pic>
        <p:nvPicPr>
          <p:cNvPr id="440" name="Screenshot 2022-06-07 at 11.08.09 PM.png" descr="Screenshot 2022-06-07 at 11.08.09 PM.png"/>
          <p:cNvPicPr>
            <a:picLocks noChangeAspect="1"/>
          </p:cNvPicPr>
          <p:nvPr/>
        </p:nvPicPr>
        <p:blipFill>
          <a:blip r:embed="rId2">
            <a:extLst/>
          </a:blip>
          <a:stretch>
            <a:fillRect/>
          </a:stretch>
        </p:blipFill>
        <p:spPr>
          <a:xfrm>
            <a:off x="2696318" y="4659893"/>
            <a:ext cx="8166101" cy="2451101"/>
          </a:xfrm>
          <a:prstGeom prst="rect">
            <a:avLst/>
          </a:prstGeom>
          <a:ln w="12700">
            <a:miter lim="400000"/>
          </a:ln>
        </p:spPr>
      </p:pic>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2" name="Create Blog"/>
          <p:cNvSpPr txBox="1"/>
          <p:nvPr>
            <p:ph type="title"/>
          </p:nvPr>
        </p:nvSpPr>
        <p:spPr>
          <a:prstGeom prst="rect">
            <a:avLst/>
          </a:prstGeom>
        </p:spPr>
        <p:txBody>
          <a:bodyPr/>
          <a:lstStyle/>
          <a:p>
            <a:pPr/>
            <a:r>
              <a:t>Create Blog</a:t>
            </a:r>
          </a:p>
        </p:txBody>
      </p:sp>
      <p:sp>
        <p:nvSpPr>
          <p:cNvPr id="443" name="Step 3"/>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Step 3</a:t>
            </a:r>
          </a:p>
        </p:txBody>
      </p:sp>
      <p:sp>
        <p:nvSpPr>
          <p:cNvPr id="444" name="Create migration:…"/>
          <p:cNvSpPr txBox="1"/>
          <p:nvPr>
            <p:ph type="body" idx="1"/>
          </p:nvPr>
        </p:nvSpPr>
        <p:spPr>
          <a:xfrm>
            <a:off x="1270000" y="3086100"/>
            <a:ext cx="19325678" cy="8432800"/>
          </a:xfrm>
          <a:prstGeom prst="rect">
            <a:avLst/>
          </a:prstGeom>
        </p:spPr>
        <p:txBody>
          <a:bodyPr/>
          <a:lstStyle/>
          <a:p>
            <a:pPr marL="0" indent="0" defTabSz="1877567">
              <a:spcBef>
                <a:spcPts val="1800"/>
              </a:spcBef>
              <a:buClrTx/>
              <a:buSzTx/>
              <a:buNone/>
              <a:defRPr sz="3696"/>
            </a:pPr>
            <a:r>
              <a:t>Create migration:</a:t>
            </a:r>
          </a:p>
          <a:p>
            <a:pPr lvl="1" marL="860551" indent="-430275" defTabSz="1877567">
              <a:spcBef>
                <a:spcPts val="1800"/>
              </a:spcBef>
              <a:defRPr sz="3696"/>
            </a:pPr>
            <a:r>
              <a:t>Terminal&gt; php artisan make:migration create_products_table —create=products</a:t>
            </a:r>
          </a:p>
          <a:p>
            <a:pPr lvl="1" marL="860551" indent="-430275" defTabSz="1877567">
              <a:spcBef>
                <a:spcPts val="1800"/>
              </a:spcBef>
              <a:defRPr sz="3696"/>
            </a:pPr>
            <a:r>
              <a:t>Then add </a:t>
            </a:r>
            <a:r>
              <a:rPr>
                <a:solidFill>
                  <a:schemeClr val="accent1">
                    <a:lumOff val="13575"/>
                  </a:schemeClr>
                </a:solidFill>
              </a:rPr>
              <a:t>name</a:t>
            </a:r>
            <a:r>
              <a:t> and </a:t>
            </a:r>
            <a:r>
              <a:rPr>
                <a:solidFill>
                  <a:schemeClr val="accent1">
                    <a:lumOff val="13575"/>
                  </a:schemeClr>
                </a:solidFill>
              </a:rPr>
              <a:t>detail</a:t>
            </a:r>
            <a:r>
              <a:t> below:</a:t>
            </a:r>
          </a:p>
          <a:p>
            <a:pPr lvl="1" marL="860551" indent="-430275" defTabSz="1877567">
              <a:spcBef>
                <a:spcPts val="1800"/>
              </a:spcBef>
              <a:defRPr sz="3696"/>
            </a:pPr>
          </a:p>
          <a:p>
            <a:pPr lvl="1" marL="860551" indent="-430275" defTabSz="1877567">
              <a:spcBef>
                <a:spcPts val="1800"/>
              </a:spcBef>
              <a:defRPr sz="3696"/>
            </a:pPr>
          </a:p>
          <a:p>
            <a:pPr lvl="1" marL="860551" indent="-430275" defTabSz="1877567">
              <a:spcBef>
                <a:spcPts val="1800"/>
              </a:spcBef>
              <a:defRPr sz="3696"/>
            </a:pPr>
          </a:p>
          <a:p>
            <a:pPr lvl="1" marL="860551" indent="-430275" defTabSz="1877567">
              <a:spcBef>
                <a:spcPts val="1800"/>
              </a:spcBef>
              <a:defRPr sz="3696"/>
            </a:pPr>
          </a:p>
          <a:p>
            <a:pPr lvl="1" marL="860551" indent="-430275" defTabSz="1877567">
              <a:spcBef>
                <a:spcPts val="1800"/>
              </a:spcBef>
              <a:defRPr sz="3696"/>
            </a:pPr>
          </a:p>
          <a:p>
            <a:pPr lvl="1" marL="860551" indent="-430275" defTabSz="1877567">
              <a:spcBef>
                <a:spcPts val="1800"/>
              </a:spcBef>
              <a:defRPr sz="3696"/>
            </a:pPr>
          </a:p>
          <a:p>
            <a:pPr lvl="1" marL="860551" indent="-430275" defTabSz="1877567">
              <a:spcBef>
                <a:spcPts val="1800"/>
              </a:spcBef>
              <a:defRPr sz="3696"/>
            </a:pPr>
            <a:r>
              <a:t>Terminal&gt; php artisan migrate</a:t>
            </a:r>
          </a:p>
        </p:txBody>
      </p:sp>
      <p:pic>
        <p:nvPicPr>
          <p:cNvPr id="445" name="Screenshot 2022-06-07 at 11.10.54 PM.png" descr="Screenshot 2022-06-07 at 11.10.54 PM.png"/>
          <p:cNvPicPr>
            <a:picLocks noChangeAspect="1"/>
          </p:cNvPicPr>
          <p:nvPr/>
        </p:nvPicPr>
        <p:blipFill>
          <a:blip r:embed="rId2">
            <a:extLst/>
          </a:blip>
          <a:stretch>
            <a:fillRect/>
          </a:stretch>
        </p:blipFill>
        <p:spPr>
          <a:xfrm>
            <a:off x="2315005" y="6026033"/>
            <a:ext cx="12839701" cy="4267201"/>
          </a:xfrm>
          <a:prstGeom prst="rect">
            <a:avLst/>
          </a:prstGeom>
          <a:ln w="12700">
            <a:miter lim="400000"/>
          </a:ln>
        </p:spPr>
      </p:pic>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7" name="Create Blog"/>
          <p:cNvSpPr txBox="1"/>
          <p:nvPr>
            <p:ph type="title"/>
          </p:nvPr>
        </p:nvSpPr>
        <p:spPr>
          <a:prstGeom prst="rect">
            <a:avLst/>
          </a:prstGeom>
        </p:spPr>
        <p:txBody>
          <a:bodyPr/>
          <a:lstStyle/>
          <a:p>
            <a:pPr/>
            <a:r>
              <a:t>Create Blog</a:t>
            </a:r>
          </a:p>
        </p:txBody>
      </p:sp>
      <p:sp>
        <p:nvSpPr>
          <p:cNvPr id="448" name="Step 4"/>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Step 4</a:t>
            </a:r>
          </a:p>
        </p:txBody>
      </p:sp>
      <p:sp>
        <p:nvSpPr>
          <p:cNvPr id="449" name="Create Controller:…"/>
          <p:cNvSpPr txBox="1"/>
          <p:nvPr>
            <p:ph type="body" idx="1"/>
          </p:nvPr>
        </p:nvSpPr>
        <p:spPr>
          <a:xfrm>
            <a:off x="1270000" y="3086100"/>
            <a:ext cx="19325678" cy="8432800"/>
          </a:xfrm>
          <a:prstGeom prst="rect">
            <a:avLst/>
          </a:prstGeom>
        </p:spPr>
        <p:txBody>
          <a:bodyPr/>
          <a:lstStyle/>
          <a:p>
            <a:pPr marL="0" indent="0">
              <a:buClrTx/>
              <a:buSzTx/>
              <a:buNone/>
            </a:pPr>
            <a:r>
              <a:t>Create Controller:</a:t>
            </a:r>
          </a:p>
          <a:p>
            <a:pPr lvl="1"/>
            <a:r>
              <a:t>Terminal &gt; php artisan make:controller productsController or</a:t>
            </a:r>
          </a:p>
          <a:p>
            <a:pPr lvl="1"/>
            <a:r>
              <a:t>Terminal &gt; php artisan make:controller productsController -- resources</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1" name="Create Blog"/>
          <p:cNvSpPr txBox="1"/>
          <p:nvPr>
            <p:ph type="title"/>
          </p:nvPr>
        </p:nvSpPr>
        <p:spPr>
          <a:prstGeom prst="rect">
            <a:avLst/>
          </a:prstGeom>
        </p:spPr>
        <p:txBody>
          <a:bodyPr/>
          <a:lstStyle/>
          <a:p>
            <a:pPr/>
            <a:r>
              <a:t>Create Blog</a:t>
            </a:r>
          </a:p>
        </p:txBody>
      </p:sp>
      <p:sp>
        <p:nvSpPr>
          <p:cNvPr id="452" name="Step 4"/>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Step 4</a:t>
            </a:r>
          </a:p>
        </p:txBody>
      </p:sp>
      <p:sp>
        <p:nvSpPr>
          <p:cNvPr id="453" name="Create Route:…"/>
          <p:cNvSpPr txBox="1"/>
          <p:nvPr>
            <p:ph type="body" idx="1"/>
          </p:nvPr>
        </p:nvSpPr>
        <p:spPr>
          <a:xfrm>
            <a:off x="1270000" y="3086100"/>
            <a:ext cx="19325678" cy="8432800"/>
          </a:xfrm>
          <a:prstGeom prst="rect">
            <a:avLst/>
          </a:prstGeom>
        </p:spPr>
        <p:txBody>
          <a:bodyPr/>
          <a:lstStyle/>
          <a:p>
            <a:pPr marL="0" indent="0">
              <a:buClrTx/>
              <a:buSzTx/>
              <a:buNone/>
            </a:pPr>
            <a:r>
              <a:t>Create Route:</a:t>
            </a:r>
          </a:p>
          <a:p>
            <a:pPr lvl="1"/>
            <a:r>
              <a:t>In routes/web.php</a:t>
            </a:r>
          </a:p>
          <a:p>
            <a:pPr lvl="1"/>
            <a:r>
              <a:t>use App\Http\Controllers\ProductController;</a:t>
            </a:r>
            <a:br/>
            <a:br/>
            <a:r>
              <a:t> </a:t>
            </a:r>
          </a:p>
          <a:p>
            <a:pPr lvl="1"/>
            <a:r>
              <a:t>Route::resource('products', ProductController::class);</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5" name="Create Blog"/>
          <p:cNvSpPr txBox="1"/>
          <p:nvPr>
            <p:ph type="title"/>
          </p:nvPr>
        </p:nvSpPr>
        <p:spPr>
          <a:prstGeom prst="rect">
            <a:avLst/>
          </a:prstGeom>
        </p:spPr>
        <p:txBody>
          <a:bodyPr/>
          <a:lstStyle/>
          <a:p>
            <a:pPr/>
            <a:r>
              <a:t>Create Blog</a:t>
            </a:r>
          </a:p>
        </p:txBody>
      </p:sp>
      <p:sp>
        <p:nvSpPr>
          <p:cNvPr id="456" name="Step 5"/>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Step 5</a:t>
            </a:r>
          </a:p>
        </p:txBody>
      </p:sp>
      <p:sp>
        <p:nvSpPr>
          <p:cNvPr id="457" name="Create Controller &amp; Model:…"/>
          <p:cNvSpPr txBox="1"/>
          <p:nvPr>
            <p:ph type="body" idx="1"/>
          </p:nvPr>
        </p:nvSpPr>
        <p:spPr>
          <a:xfrm>
            <a:off x="1270000" y="3086100"/>
            <a:ext cx="19325678" cy="8432800"/>
          </a:xfrm>
          <a:prstGeom prst="rect">
            <a:avLst/>
          </a:prstGeom>
        </p:spPr>
        <p:txBody>
          <a:bodyPr/>
          <a:lstStyle/>
          <a:p>
            <a:pPr marL="0" indent="0">
              <a:buClrTx/>
              <a:buSzTx/>
              <a:buNone/>
            </a:pPr>
            <a:r>
              <a:t>Create Controller &amp; Model:</a:t>
            </a:r>
          </a:p>
          <a:p>
            <a:pPr lvl="1"/>
            <a:r>
              <a:t>Terminal&gt; php artisan make:controller ProductController --resource —model=Product</a:t>
            </a:r>
          </a:p>
          <a:p>
            <a:pPr lvl="1"/>
            <a:r>
              <a:t>We combine together but we can create separately.</a:t>
            </a:r>
          </a:p>
          <a:p>
            <a:pPr lvl="1"/>
            <a:r>
              <a:t>In this path “app/Http/Controllers/ProductController.php”, add 7 functions</a:t>
            </a: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9" name="Create Blog"/>
          <p:cNvSpPr txBox="1"/>
          <p:nvPr>
            <p:ph type="title"/>
          </p:nvPr>
        </p:nvSpPr>
        <p:spPr>
          <a:prstGeom prst="rect">
            <a:avLst/>
          </a:prstGeom>
        </p:spPr>
        <p:txBody>
          <a:bodyPr/>
          <a:lstStyle/>
          <a:p>
            <a:pPr/>
            <a:r>
              <a:t>Create Blog</a:t>
            </a:r>
          </a:p>
        </p:txBody>
      </p:sp>
      <p:sp>
        <p:nvSpPr>
          <p:cNvPr id="460" name="Step 5"/>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Step 5</a:t>
            </a:r>
          </a:p>
        </p:txBody>
      </p:sp>
      <p:sp>
        <p:nvSpPr>
          <p:cNvPr id="461" name="Create 7 functions in the controller,…"/>
          <p:cNvSpPr txBox="1"/>
          <p:nvPr>
            <p:ph type="body" idx="1"/>
          </p:nvPr>
        </p:nvSpPr>
        <p:spPr>
          <a:xfrm>
            <a:off x="1270000" y="3086100"/>
            <a:ext cx="19325678" cy="8432800"/>
          </a:xfrm>
          <a:prstGeom prst="rect">
            <a:avLst/>
          </a:prstGeom>
        </p:spPr>
        <p:txBody>
          <a:bodyPr/>
          <a:lstStyle/>
          <a:p>
            <a:pPr marL="0" indent="0" defTabSz="2365248">
              <a:spcBef>
                <a:spcPts val="2300"/>
              </a:spcBef>
              <a:buClrTx/>
              <a:buSzTx/>
              <a:buNone/>
              <a:defRPr sz="4656"/>
            </a:pPr>
            <a:r>
              <a:t>Create 7 functions in the controller,</a:t>
            </a:r>
          </a:p>
          <a:p>
            <a:pPr marL="0" indent="0" defTabSz="2365248">
              <a:spcBef>
                <a:spcPts val="2300"/>
              </a:spcBef>
              <a:buClrTx/>
              <a:buSzTx/>
              <a:buNone/>
              <a:defRPr sz="4656"/>
            </a:pPr>
            <a:r>
              <a:t>1. index()</a:t>
            </a:r>
          </a:p>
          <a:p>
            <a:pPr marL="0" indent="0" defTabSz="2365248">
              <a:spcBef>
                <a:spcPts val="2300"/>
              </a:spcBef>
              <a:buClrTx/>
              <a:buSzTx/>
              <a:buNone/>
              <a:defRPr sz="4656"/>
            </a:pPr>
            <a:r>
              <a:t>2. create()</a:t>
            </a:r>
          </a:p>
          <a:p>
            <a:pPr marL="0" indent="0" defTabSz="2365248">
              <a:spcBef>
                <a:spcPts val="2300"/>
              </a:spcBef>
              <a:buClrTx/>
              <a:buSzTx/>
              <a:buNone/>
              <a:defRPr sz="4656"/>
            </a:pPr>
            <a:r>
              <a:t>3. store()</a:t>
            </a:r>
          </a:p>
          <a:p>
            <a:pPr marL="0" indent="0" defTabSz="2365248">
              <a:spcBef>
                <a:spcPts val="2300"/>
              </a:spcBef>
              <a:buClrTx/>
              <a:buSzTx/>
              <a:buNone/>
              <a:defRPr sz="4656"/>
            </a:pPr>
            <a:r>
              <a:t>4. show()</a:t>
            </a:r>
          </a:p>
          <a:p>
            <a:pPr marL="0" indent="0" defTabSz="2365248">
              <a:spcBef>
                <a:spcPts val="2300"/>
              </a:spcBef>
              <a:buClrTx/>
              <a:buSzTx/>
              <a:buNone/>
              <a:defRPr sz="4656"/>
            </a:pPr>
            <a:r>
              <a:t>5. edit()</a:t>
            </a:r>
          </a:p>
          <a:p>
            <a:pPr marL="0" indent="0" defTabSz="2365248">
              <a:spcBef>
                <a:spcPts val="2300"/>
              </a:spcBef>
              <a:buClrTx/>
              <a:buSzTx/>
              <a:buNone/>
              <a:defRPr sz="4656"/>
            </a:pPr>
            <a:r>
              <a:t>6. update()</a:t>
            </a:r>
          </a:p>
          <a:p>
            <a:pPr marL="0" indent="0" defTabSz="2365248">
              <a:spcBef>
                <a:spcPts val="2300"/>
              </a:spcBef>
              <a:buClrTx/>
              <a:buSzTx/>
              <a:buNone/>
              <a:defRPr sz="4656"/>
            </a:pPr>
            <a:r>
              <a:t>7. destroy()</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3" name="Create Blog"/>
          <p:cNvSpPr txBox="1"/>
          <p:nvPr>
            <p:ph type="title"/>
          </p:nvPr>
        </p:nvSpPr>
        <p:spPr>
          <a:prstGeom prst="rect">
            <a:avLst/>
          </a:prstGeom>
        </p:spPr>
        <p:txBody>
          <a:bodyPr/>
          <a:lstStyle/>
          <a:p>
            <a:pPr/>
            <a:r>
              <a:t>Create Blog</a:t>
            </a:r>
          </a:p>
        </p:txBody>
      </p:sp>
      <p:sp>
        <p:nvSpPr>
          <p:cNvPr id="464" name="Step 5"/>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Step 5</a:t>
            </a:r>
          </a:p>
        </p:txBody>
      </p:sp>
      <p:sp>
        <p:nvSpPr>
          <p:cNvPr id="465" name="Create 7 functions in the controller,…"/>
          <p:cNvSpPr txBox="1"/>
          <p:nvPr>
            <p:ph type="body" idx="1"/>
          </p:nvPr>
        </p:nvSpPr>
        <p:spPr>
          <a:xfrm>
            <a:off x="1270000" y="3086100"/>
            <a:ext cx="19325678" cy="8432800"/>
          </a:xfrm>
          <a:prstGeom prst="rect">
            <a:avLst/>
          </a:prstGeom>
        </p:spPr>
        <p:txBody>
          <a:bodyPr/>
          <a:lstStyle/>
          <a:p>
            <a:pPr marL="0" indent="0">
              <a:buClrTx/>
              <a:buSzTx/>
              <a:buNone/>
            </a:pPr>
            <a:r>
              <a:t>Create 7 functions in the controller,</a:t>
            </a:r>
          </a:p>
          <a:p>
            <a:pPr marL="0" indent="0">
              <a:buClrTx/>
              <a:buSzTx/>
              <a:buNone/>
            </a:pPr>
            <a:r>
              <a:t>1. index()</a:t>
            </a:r>
          </a:p>
        </p:txBody>
      </p:sp>
      <p:pic>
        <p:nvPicPr>
          <p:cNvPr id="466" name="Screenshot 2022-06-08 at 8.10.56 AM.png" descr="Screenshot 2022-06-08 at 8.10.56 AM.png"/>
          <p:cNvPicPr>
            <a:picLocks noChangeAspect="1"/>
          </p:cNvPicPr>
          <p:nvPr/>
        </p:nvPicPr>
        <p:blipFill>
          <a:blip r:embed="rId2">
            <a:extLst/>
          </a:blip>
          <a:stretch>
            <a:fillRect/>
          </a:stretch>
        </p:blipFill>
        <p:spPr>
          <a:xfrm>
            <a:off x="1859764" y="5438566"/>
            <a:ext cx="13241816" cy="3999207"/>
          </a:xfrm>
          <a:prstGeom prst="rect">
            <a:avLst/>
          </a:prstGeom>
          <a:ln w="12700">
            <a:miter lim="400000"/>
          </a:ln>
        </p:spPr>
      </p:pic>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8" name="Create Blog"/>
          <p:cNvSpPr txBox="1"/>
          <p:nvPr>
            <p:ph type="title"/>
          </p:nvPr>
        </p:nvSpPr>
        <p:spPr>
          <a:prstGeom prst="rect">
            <a:avLst/>
          </a:prstGeom>
        </p:spPr>
        <p:txBody>
          <a:bodyPr/>
          <a:lstStyle/>
          <a:p>
            <a:pPr/>
            <a:r>
              <a:t>Create Blog</a:t>
            </a:r>
          </a:p>
        </p:txBody>
      </p:sp>
      <p:sp>
        <p:nvSpPr>
          <p:cNvPr id="469" name="Step 5"/>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Step 5</a:t>
            </a:r>
          </a:p>
        </p:txBody>
      </p:sp>
      <p:sp>
        <p:nvSpPr>
          <p:cNvPr id="470" name="Create 7 functions in the controller,…"/>
          <p:cNvSpPr txBox="1"/>
          <p:nvPr>
            <p:ph type="body" idx="1"/>
          </p:nvPr>
        </p:nvSpPr>
        <p:spPr>
          <a:xfrm>
            <a:off x="1270000" y="3086100"/>
            <a:ext cx="19325678" cy="8432800"/>
          </a:xfrm>
          <a:prstGeom prst="rect">
            <a:avLst/>
          </a:prstGeom>
        </p:spPr>
        <p:txBody>
          <a:bodyPr/>
          <a:lstStyle/>
          <a:p>
            <a:pPr marL="0" indent="0">
              <a:buClrTx/>
              <a:buSzTx/>
              <a:buNone/>
            </a:pPr>
            <a:r>
              <a:t>Create 7 functions in the controller,</a:t>
            </a:r>
          </a:p>
          <a:p>
            <a:pPr marL="0" indent="0">
              <a:buClrTx/>
              <a:buSzTx/>
              <a:buNone/>
            </a:pPr>
            <a:r>
              <a:t>2. create()</a:t>
            </a:r>
          </a:p>
        </p:txBody>
      </p:sp>
      <p:pic>
        <p:nvPicPr>
          <p:cNvPr id="471" name="Screenshot 2022-06-08 at 8.11.44 AM.png" descr="Screenshot 2022-06-08 at 8.11.44 AM.png"/>
          <p:cNvPicPr>
            <a:picLocks noChangeAspect="1"/>
          </p:cNvPicPr>
          <p:nvPr/>
        </p:nvPicPr>
        <p:blipFill>
          <a:blip r:embed="rId2">
            <a:extLst/>
          </a:blip>
          <a:stretch>
            <a:fillRect/>
          </a:stretch>
        </p:blipFill>
        <p:spPr>
          <a:xfrm>
            <a:off x="1869094" y="5756145"/>
            <a:ext cx="12970080" cy="3064661"/>
          </a:xfrm>
          <a:prstGeom prst="rect">
            <a:avLst/>
          </a:prstGeom>
          <a:ln w="12700">
            <a:miter lim="400000"/>
          </a:ln>
        </p:spPr>
      </p:pic>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3" name="Create Blog"/>
          <p:cNvSpPr txBox="1"/>
          <p:nvPr>
            <p:ph type="title"/>
          </p:nvPr>
        </p:nvSpPr>
        <p:spPr>
          <a:prstGeom prst="rect">
            <a:avLst/>
          </a:prstGeom>
        </p:spPr>
        <p:txBody>
          <a:bodyPr/>
          <a:lstStyle/>
          <a:p>
            <a:pPr/>
            <a:r>
              <a:t>Create Blog</a:t>
            </a:r>
          </a:p>
        </p:txBody>
      </p:sp>
      <p:sp>
        <p:nvSpPr>
          <p:cNvPr id="474" name="Step 5"/>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Step 5</a:t>
            </a:r>
          </a:p>
        </p:txBody>
      </p:sp>
      <p:sp>
        <p:nvSpPr>
          <p:cNvPr id="475" name="Create 7 functions in the controller,…"/>
          <p:cNvSpPr txBox="1"/>
          <p:nvPr>
            <p:ph type="body" idx="1"/>
          </p:nvPr>
        </p:nvSpPr>
        <p:spPr>
          <a:xfrm>
            <a:off x="1270000" y="3086100"/>
            <a:ext cx="19325678" cy="8432800"/>
          </a:xfrm>
          <a:prstGeom prst="rect">
            <a:avLst/>
          </a:prstGeom>
        </p:spPr>
        <p:txBody>
          <a:bodyPr/>
          <a:lstStyle/>
          <a:p>
            <a:pPr marL="0" indent="0">
              <a:buClrTx/>
              <a:buSzTx/>
              <a:buNone/>
            </a:pPr>
            <a:r>
              <a:t>Create 7 functions in the controller,</a:t>
            </a:r>
          </a:p>
          <a:p>
            <a:pPr marL="0" indent="0">
              <a:buClrTx/>
              <a:buSzTx/>
              <a:buNone/>
            </a:pPr>
            <a:r>
              <a:t>3. store()</a:t>
            </a:r>
          </a:p>
        </p:txBody>
      </p:sp>
      <p:pic>
        <p:nvPicPr>
          <p:cNvPr id="476" name="Screenshot 2022-06-08 at 8.12.57 AM.png" descr="Screenshot 2022-06-08 at 8.12.57 AM.png"/>
          <p:cNvPicPr>
            <a:picLocks noChangeAspect="1"/>
          </p:cNvPicPr>
          <p:nvPr/>
        </p:nvPicPr>
        <p:blipFill>
          <a:blip r:embed="rId2">
            <a:extLst/>
          </a:blip>
          <a:stretch>
            <a:fillRect/>
          </a:stretch>
        </p:blipFill>
        <p:spPr>
          <a:xfrm>
            <a:off x="1998514" y="5629629"/>
            <a:ext cx="12948369" cy="5716276"/>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Installation"/>
          <p:cNvSpPr txBox="1"/>
          <p:nvPr>
            <p:ph type="title"/>
          </p:nvPr>
        </p:nvSpPr>
        <p:spPr>
          <a:prstGeom prst="rect">
            <a:avLst/>
          </a:prstGeom>
        </p:spPr>
        <p:txBody>
          <a:bodyPr/>
          <a:lstStyle/>
          <a:p>
            <a:pPr/>
            <a:r>
              <a:t>Installation</a:t>
            </a:r>
          </a:p>
        </p:txBody>
      </p:sp>
      <p:sp>
        <p:nvSpPr>
          <p:cNvPr id="181" name="Option 2: Virtual Mach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Option 2: Virtual Machine</a:t>
            </a:r>
          </a:p>
        </p:txBody>
      </p:sp>
      <p:sp>
        <p:nvSpPr>
          <p:cNvPr id="182" name="Install using HomeStead (Windows 10 &amp; Mac)…"/>
          <p:cNvSpPr txBox="1"/>
          <p:nvPr>
            <p:ph type="body" idx="1"/>
          </p:nvPr>
        </p:nvSpPr>
        <p:spPr>
          <a:prstGeom prst="rect">
            <a:avLst/>
          </a:prstGeom>
        </p:spPr>
        <p:txBody>
          <a:bodyPr/>
          <a:lstStyle/>
          <a:p>
            <a:pPr/>
            <a:r>
              <a:t>Install using HomeStead (Windows 10 &amp; Mac)</a:t>
            </a:r>
          </a:p>
          <a:p>
            <a:pPr lvl="1"/>
            <a:r>
              <a:t>For Windows 10 goto this website, </a:t>
            </a:r>
            <a:r>
              <a:rPr u="sng">
                <a:hlinkClick r:id="rId2" invalidUrl="" action="" tgtFrame="" tooltip="" history="1" highlightClick="0" endSnd="0"/>
              </a:rPr>
              <a:t>https://tutsforweb.com/installing-laravel-homestead-on-windows-step-by-step/</a:t>
            </a:r>
          </a:p>
          <a:p>
            <a:pPr lvl="1"/>
            <a:r>
              <a:t>For Mac goto this website, https://dev.to/ko31/installing-laravel-homestead-on-macos-5910</a:t>
            </a:r>
          </a:p>
          <a:p>
            <a:pPr/>
            <a:r>
              <a:t>Install using Valet (Mac Only)</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8" name="Create Blog"/>
          <p:cNvSpPr txBox="1"/>
          <p:nvPr>
            <p:ph type="title"/>
          </p:nvPr>
        </p:nvSpPr>
        <p:spPr>
          <a:prstGeom prst="rect">
            <a:avLst/>
          </a:prstGeom>
        </p:spPr>
        <p:txBody>
          <a:bodyPr/>
          <a:lstStyle/>
          <a:p>
            <a:pPr/>
            <a:r>
              <a:t>Create Blog</a:t>
            </a:r>
          </a:p>
        </p:txBody>
      </p:sp>
      <p:sp>
        <p:nvSpPr>
          <p:cNvPr id="479" name="Step 5"/>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Step 5</a:t>
            </a:r>
          </a:p>
        </p:txBody>
      </p:sp>
      <p:sp>
        <p:nvSpPr>
          <p:cNvPr id="480" name="Create 7 functions in the controller,…"/>
          <p:cNvSpPr txBox="1"/>
          <p:nvPr>
            <p:ph type="body" idx="1"/>
          </p:nvPr>
        </p:nvSpPr>
        <p:spPr>
          <a:xfrm>
            <a:off x="1270000" y="3086100"/>
            <a:ext cx="19325678" cy="8432800"/>
          </a:xfrm>
          <a:prstGeom prst="rect">
            <a:avLst/>
          </a:prstGeom>
        </p:spPr>
        <p:txBody>
          <a:bodyPr/>
          <a:lstStyle/>
          <a:p>
            <a:pPr marL="0" indent="0">
              <a:buClrTx/>
              <a:buSzTx/>
              <a:buNone/>
            </a:pPr>
            <a:r>
              <a:t>Create 7 functions in the controller,</a:t>
            </a:r>
          </a:p>
          <a:p>
            <a:pPr marL="0" indent="0">
              <a:buClrTx/>
              <a:buSzTx/>
              <a:buNone/>
            </a:pPr>
            <a:r>
              <a:t>4. show()</a:t>
            </a:r>
          </a:p>
        </p:txBody>
      </p:sp>
      <p:pic>
        <p:nvPicPr>
          <p:cNvPr id="481" name="Screenshot 2022-06-08 at 8.13.42 AM.png" descr="Screenshot 2022-06-08 at 8.13.42 AM.png"/>
          <p:cNvPicPr>
            <a:picLocks noChangeAspect="1"/>
          </p:cNvPicPr>
          <p:nvPr/>
        </p:nvPicPr>
        <p:blipFill>
          <a:blip r:embed="rId2">
            <a:extLst/>
          </a:blip>
          <a:stretch>
            <a:fillRect/>
          </a:stretch>
        </p:blipFill>
        <p:spPr>
          <a:xfrm>
            <a:off x="2027065" y="5616648"/>
            <a:ext cx="13005085" cy="2696468"/>
          </a:xfrm>
          <a:prstGeom prst="rect">
            <a:avLst/>
          </a:prstGeom>
          <a:ln w="12700">
            <a:miter lim="400000"/>
          </a:ln>
        </p:spPr>
      </p:pic>
      <p:pic>
        <p:nvPicPr>
          <p:cNvPr id="482" name="Screenshot 2022-06-08 at 8.13.42 AM.png" descr="Screenshot 2022-06-08 at 8.13.42 AM.png"/>
          <p:cNvPicPr>
            <a:picLocks noChangeAspect="1"/>
          </p:cNvPicPr>
          <p:nvPr/>
        </p:nvPicPr>
        <p:blipFill>
          <a:blip r:embed="rId2">
            <a:extLst/>
          </a:blip>
          <a:stretch>
            <a:fillRect/>
          </a:stretch>
        </p:blipFill>
        <p:spPr>
          <a:xfrm>
            <a:off x="1849475" y="5616648"/>
            <a:ext cx="13005085" cy="2696468"/>
          </a:xfrm>
          <a:prstGeom prst="rect">
            <a:avLst/>
          </a:prstGeom>
          <a:ln w="12700">
            <a:miter lim="400000"/>
          </a:ln>
        </p:spPr>
      </p:pic>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4" name="Create Blog"/>
          <p:cNvSpPr txBox="1"/>
          <p:nvPr>
            <p:ph type="title"/>
          </p:nvPr>
        </p:nvSpPr>
        <p:spPr>
          <a:prstGeom prst="rect">
            <a:avLst/>
          </a:prstGeom>
        </p:spPr>
        <p:txBody>
          <a:bodyPr/>
          <a:lstStyle/>
          <a:p>
            <a:pPr/>
            <a:r>
              <a:t>Create Blog</a:t>
            </a:r>
          </a:p>
        </p:txBody>
      </p:sp>
      <p:sp>
        <p:nvSpPr>
          <p:cNvPr id="485" name="Step 5"/>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Step 5</a:t>
            </a:r>
          </a:p>
        </p:txBody>
      </p:sp>
      <p:sp>
        <p:nvSpPr>
          <p:cNvPr id="486" name="Create 7 functions in the controller,…"/>
          <p:cNvSpPr txBox="1"/>
          <p:nvPr>
            <p:ph type="body" idx="1"/>
          </p:nvPr>
        </p:nvSpPr>
        <p:spPr>
          <a:xfrm>
            <a:off x="1270000" y="3086100"/>
            <a:ext cx="19325678" cy="8432800"/>
          </a:xfrm>
          <a:prstGeom prst="rect">
            <a:avLst/>
          </a:prstGeom>
        </p:spPr>
        <p:txBody>
          <a:bodyPr/>
          <a:lstStyle/>
          <a:p>
            <a:pPr marL="0" indent="0">
              <a:buClrTx/>
              <a:buSzTx/>
              <a:buNone/>
            </a:pPr>
            <a:r>
              <a:t>Create 7 functions in the controller,</a:t>
            </a:r>
          </a:p>
          <a:p>
            <a:pPr marL="0" indent="0">
              <a:buClrTx/>
              <a:buSzTx/>
              <a:buNone/>
            </a:pPr>
            <a:r>
              <a:t>5. edit()</a:t>
            </a:r>
          </a:p>
        </p:txBody>
      </p:sp>
      <p:pic>
        <p:nvPicPr>
          <p:cNvPr id="487" name="Screenshot 2022-06-08 at 8.14.45 AM.png" descr="Screenshot 2022-06-08 at 8.14.45 AM.png"/>
          <p:cNvPicPr>
            <a:picLocks noChangeAspect="1"/>
          </p:cNvPicPr>
          <p:nvPr/>
        </p:nvPicPr>
        <p:blipFill>
          <a:blip r:embed="rId2">
            <a:extLst/>
          </a:blip>
          <a:stretch>
            <a:fillRect/>
          </a:stretch>
        </p:blipFill>
        <p:spPr>
          <a:xfrm>
            <a:off x="2019731" y="5671896"/>
            <a:ext cx="12763999" cy="2547948"/>
          </a:xfrm>
          <a:prstGeom prst="rect">
            <a:avLst/>
          </a:prstGeom>
          <a:ln w="12700">
            <a:miter lim="400000"/>
          </a:ln>
        </p:spPr>
      </p:pic>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9" name="Create Blog"/>
          <p:cNvSpPr txBox="1"/>
          <p:nvPr>
            <p:ph type="title"/>
          </p:nvPr>
        </p:nvSpPr>
        <p:spPr>
          <a:prstGeom prst="rect">
            <a:avLst/>
          </a:prstGeom>
        </p:spPr>
        <p:txBody>
          <a:bodyPr/>
          <a:lstStyle/>
          <a:p>
            <a:pPr/>
            <a:r>
              <a:t>Create Blog</a:t>
            </a:r>
          </a:p>
        </p:txBody>
      </p:sp>
      <p:sp>
        <p:nvSpPr>
          <p:cNvPr id="490" name="Step 5"/>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Step 5</a:t>
            </a:r>
          </a:p>
        </p:txBody>
      </p:sp>
      <p:sp>
        <p:nvSpPr>
          <p:cNvPr id="491" name="Create 7 functions in the controller,…"/>
          <p:cNvSpPr txBox="1"/>
          <p:nvPr>
            <p:ph type="body" idx="1"/>
          </p:nvPr>
        </p:nvSpPr>
        <p:spPr>
          <a:xfrm>
            <a:off x="1270000" y="3086100"/>
            <a:ext cx="19325678" cy="8432800"/>
          </a:xfrm>
          <a:prstGeom prst="rect">
            <a:avLst/>
          </a:prstGeom>
        </p:spPr>
        <p:txBody>
          <a:bodyPr/>
          <a:lstStyle/>
          <a:p>
            <a:pPr marL="0" indent="0">
              <a:buClrTx/>
              <a:buSzTx/>
              <a:buNone/>
            </a:pPr>
            <a:r>
              <a:t>Create 7 functions in the controller,</a:t>
            </a:r>
          </a:p>
          <a:p>
            <a:pPr marL="0" indent="0">
              <a:buClrTx/>
              <a:buSzTx/>
              <a:buNone/>
            </a:pPr>
            <a:r>
              <a:t>6. update()</a:t>
            </a:r>
          </a:p>
        </p:txBody>
      </p:sp>
      <p:pic>
        <p:nvPicPr>
          <p:cNvPr id="492" name="Screenshot 2022-06-08 at 8.15.33 AM.png" descr="Screenshot 2022-06-08 at 8.15.33 AM.png"/>
          <p:cNvPicPr>
            <a:picLocks noChangeAspect="1"/>
          </p:cNvPicPr>
          <p:nvPr/>
        </p:nvPicPr>
        <p:blipFill>
          <a:blip r:embed="rId2">
            <a:extLst/>
          </a:blip>
          <a:stretch>
            <a:fillRect/>
          </a:stretch>
        </p:blipFill>
        <p:spPr>
          <a:xfrm>
            <a:off x="2037796" y="5639692"/>
            <a:ext cx="13002312" cy="5627592"/>
          </a:xfrm>
          <a:prstGeom prst="rect">
            <a:avLst/>
          </a:prstGeom>
          <a:ln w="12700">
            <a:miter lim="400000"/>
          </a:ln>
        </p:spPr>
      </p:pic>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4" name="Create Blog"/>
          <p:cNvSpPr txBox="1"/>
          <p:nvPr>
            <p:ph type="title"/>
          </p:nvPr>
        </p:nvSpPr>
        <p:spPr>
          <a:prstGeom prst="rect">
            <a:avLst/>
          </a:prstGeom>
        </p:spPr>
        <p:txBody>
          <a:bodyPr/>
          <a:lstStyle/>
          <a:p>
            <a:pPr/>
            <a:r>
              <a:t>Create Blog</a:t>
            </a:r>
          </a:p>
        </p:txBody>
      </p:sp>
      <p:sp>
        <p:nvSpPr>
          <p:cNvPr id="495" name="Step 5"/>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Step 5</a:t>
            </a:r>
          </a:p>
        </p:txBody>
      </p:sp>
      <p:sp>
        <p:nvSpPr>
          <p:cNvPr id="496" name="Create 7 functions in the controller,…"/>
          <p:cNvSpPr txBox="1"/>
          <p:nvPr>
            <p:ph type="body" idx="1"/>
          </p:nvPr>
        </p:nvSpPr>
        <p:spPr>
          <a:xfrm>
            <a:off x="1270000" y="3086100"/>
            <a:ext cx="19325678" cy="8432800"/>
          </a:xfrm>
          <a:prstGeom prst="rect">
            <a:avLst/>
          </a:prstGeom>
        </p:spPr>
        <p:txBody>
          <a:bodyPr/>
          <a:lstStyle/>
          <a:p>
            <a:pPr marL="0" indent="0">
              <a:buClrTx/>
              <a:buSzTx/>
              <a:buNone/>
            </a:pPr>
            <a:r>
              <a:t>Create 7 functions in the controller,</a:t>
            </a:r>
          </a:p>
          <a:p>
            <a:pPr marL="0" indent="0">
              <a:buClrTx/>
              <a:buSzTx/>
              <a:buNone/>
            </a:pPr>
            <a:r>
              <a:t>7. destroy()</a:t>
            </a:r>
          </a:p>
        </p:txBody>
      </p:sp>
      <p:pic>
        <p:nvPicPr>
          <p:cNvPr id="497" name="Screenshot 2022-06-08 at 8.16.22 AM.png" descr="Screenshot 2022-06-08 at 8.16.22 AM.png"/>
          <p:cNvPicPr>
            <a:picLocks noChangeAspect="1"/>
          </p:cNvPicPr>
          <p:nvPr/>
        </p:nvPicPr>
        <p:blipFill>
          <a:blip r:embed="rId2">
            <a:extLst/>
          </a:blip>
          <a:stretch>
            <a:fillRect/>
          </a:stretch>
        </p:blipFill>
        <p:spPr>
          <a:xfrm>
            <a:off x="1964970" y="5715000"/>
            <a:ext cx="13138735" cy="3368907"/>
          </a:xfrm>
          <a:prstGeom prst="rect">
            <a:avLst/>
          </a:prstGeom>
          <a:ln w="12700">
            <a:miter lim="400000"/>
          </a:ln>
        </p:spPr>
      </p:pic>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9" name="Create Blog"/>
          <p:cNvSpPr txBox="1"/>
          <p:nvPr>
            <p:ph type="title"/>
          </p:nvPr>
        </p:nvSpPr>
        <p:spPr>
          <a:prstGeom prst="rect">
            <a:avLst/>
          </a:prstGeom>
        </p:spPr>
        <p:txBody>
          <a:bodyPr/>
          <a:lstStyle/>
          <a:p>
            <a:pPr/>
            <a:r>
              <a:t>Create Blog</a:t>
            </a:r>
          </a:p>
        </p:txBody>
      </p:sp>
      <p:sp>
        <p:nvSpPr>
          <p:cNvPr id="500" name="Step 5"/>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Step 5</a:t>
            </a:r>
          </a:p>
        </p:txBody>
      </p:sp>
      <p:sp>
        <p:nvSpPr>
          <p:cNvPr id="501" name="Find &quot;app/Models/Product.php&quot; and put bellow content in Product.php file: app/Models/Product.php"/>
          <p:cNvSpPr txBox="1"/>
          <p:nvPr>
            <p:ph type="body" idx="1"/>
          </p:nvPr>
        </p:nvSpPr>
        <p:spPr>
          <a:xfrm>
            <a:off x="1270000" y="3086100"/>
            <a:ext cx="19325678" cy="8432800"/>
          </a:xfrm>
          <a:prstGeom prst="rect">
            <a:avLst/>
          </a:prstGeom>
        </p:spPr>
        <p:txBody>
          <a:bodyPr/>
          <a:lstStyle>
            <a:lvl1pPr marL="0" indent="0">
              <a:buClrTx/>
              <a:buSzTx/>
              <a:buNone/>
            </a:lvl1pPr>
          </a:lstStyle>
          <a:p>
            <a:pPr/>
            <a:r>
              <a:t>Find "app/Models/Product.php" and put bellow content in Product.php file: app/Models/Product.php</a:t>
            </a:r>
          </a:p>
        </p:txBody>
      </p:sp>
      <p:pic>
        <p:nvPicPr>
          <p:cNvPr id="502" name="Screenshot 2022-06-08 at 8.17.57 AM.png" descr="Screenshot 2022-06-08 at 8.17.57 AM.png"/>
          <p:cNvPicPr>
            <a:picLocks noChangeAspect="1"/>
          </p:cNvPicPr>
          <p:nvPr/>
        </p:nvPicPr>
        <p:blipFill>
          <a:blip r:embed="rId2">
            <a:extLst/>
          </a:blip>
          <a:stretch>
            <a:fillRect/>
          </a:stretch>
        </p:blipFill>
        <p:spPr>
          <a:xfrm>
            <a:off x="1352485" y="5194296"/>
            <a:ext cx="10710800" cy="7041703"/>
          </a:xfrm>
          <a:prstGeom prst="rect">
            <a:avLst/>
          </a:prstGeom>
          <a:ln w="12700">
            <a:miter lim="400000"/>
          </a:ln>
        </p:spPr>
      </p:pic>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4" name="Create Blog"/>
          <p:cNvSpPr txBox="1"/>
          <p:nvPr>
            <p:ph type="title"/>
          </p:nvPr>
        </p:nvSpPr>
        <p:spPr>
          <a:prstGeom prst="rect">
            <a:avLst/>
          </a:prstGeom>
        </p:spPr>
        <p:txBody>
          <a:bodyPr/>
          <a:lstStyle/>
          <a:p>
            <a:pPr/>
            <a:r>
              <a:t>Create Blog</a:t>
            </a:r>
          </a:p>
        </p:txBody>
      </p:sp>
      <p:sp>
        <p:nvSpPr>
          <p:cNvPr id="505" name="Step 6"/>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Step 6</a:t>
            </a:r>
          </a:p>
        </p:txBody>
      </p:sp>
      <p:sp>
        <p:nvSpPr>
          <p:cNvPr id="506" name="Add Blades files in Resources/View…"/>
          <p:cNvSpPr txBox="1"/>
          <p:nvPr>
            <p:ph type="body" idx="1"/>
          </p:nvPr>
        </p:nvSpPr>
        <p:spPr>
          <a:xfrm>
            <a:off x="1270000" y="3086100"/>
            <a:ext cx="19325678" cy="8432800"/>
          </a:xfrm>
          <a:prstGeom prst="rect">
            <a:avLst/>
          </a:prstGeom>
        </p:spPr>
        <p:txBody>
          <a:bodyPr/>
          <a:lstStyle/>
          <a:p>
            <a:pPr marL="0" indent="0">
              <a:buClrTx/>
              <a:buSzTx/>
              <a:buNone/>
            </a:pPr>
            <a:r>
              <a:t>Add Blades files in Resources/View</a:t>
            </a:r>
          </a:p>
          <a:p>
            <a:pPr marL="0" indent="0">
              <a:buClrTx/>
              <a:buSzTx/>
              <a:buNone/>
            </a:pPr>
          </a:p>
          <a:p>
            <a:pPr marL="0" indent="0">
              <a:buClrTx/>
              <a:buSzTx/>
              <a:buNone/>
            </a:pPr>
            <a:r>
              <a:t>1. layout.blade.php</a:t>
            </a:r>
          </a:p>
          <a:p>
            <a:pPr marL="0" indent="0">
              <a:buClrTx/>
              <a:buSzTx/>
              <a:buNone/>
            </a:pPr>
            <a:r>
              <a:t>2. index.blade.php</a:t>
            </a:r>
          </a:p>
          <a:p>
            <a:pPr marL="0" indent="0">
              <a:buClrTx/>
              <a:buSzTx/>
              <a:buNone/>
            </a:pPr>
            <a:r>
              <a:t>3. create.blade.php</a:t>
            </a:r>
          </a:p>
          <a:p>
            <a:pPr marL="0" indent="0">
              <a:buClrTx/>
              <a:buSzTx/>
              <a:buNone/>
            </a:pPr>
            <a:r>
              <a:t>4. edit.blade.php</a:t>
            </a: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8" name="Create Blog"/>
          <p:cNvSpPr txBox="1"/>
          <p:nvPr>
            <p:ph type="title"/>
          </p:nvPr>
        </p:nvSpPr>
        <p:spPr>
          <a:prstGeom prst="rect">
            <a:avLst/>
          </a:prstGeom>
        </p:spPr>
        <p:txBody>
          <a:bodyPr/>
          <a:lstStyle/>
          <a:p>
            <a:pPr/>
            <a:r>
              <a:t>Create Blog</a:t>
            </a:r>
          </a:p>
        </p:txBody>
      </p:sp>
      <p:sp>
        <p:nvSpPr>
          <p:cNvPr id="509" name="Step 6"/>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Step 6</a:t>
            </a:r>
          </a:p>
        </p:txBody>
      </p:sp>
      <p:sp>
        <p:nvSpPr>
          <p:cNvPr id="510" name="Create:…"/>
          <p:cNvSpPr txBox="1"/>
          <p:nvPr>
            <p:ph type="body" idx="1"/>
          </p:nvPr>
        </p:nvSpPr>
        <p:spPr>
          <a:xfrm>
            <a:off x="1270000" y="3086100"/>
            <a:ext cx="19325678" cy="8432800"/>
          </a:xfrm>
          <a:prstGeom prst="rect">
            <a:avLst/>
          </a:prstGeom>
        </p:spPr>
        <p:txBody>
          <a:bodyPr/>
          <a:lstStyle/>
          <a:p>
            <a:pPr marL="0" indent="0">
              <a:buClrTx/>
              <a:buSzTx/>
              <a:buNone/>
            </a:pPr>
            <a:r>
              <a:t>Create:</a:t>
            </a:r>
          </a:p>
          <a:p>
            <a:pPr marL="0" indent="0">
              <a:buClrTx/>
              <a:buSzTx/>
              <a:buNone/>
            </a:pPr>
            <a:r>
              <a:t>1. layout.blade.php</a:t>
            </a:r>
          </a:p>
          <a:p>
            <a:pPr marL="0" indent="0" defTabSz="457200">
              <a:spcBef>
                <a:spcPts val="0"/>
              </a:spcBef>
              <a:buClrTx/>
              <a:buSzTx/>
              <a:buNone/>
              <a:defRPr sz="1300">
                <a:solidFill>
                  <a:srgbClr val="98FB98"/>
                </a:solidFill>
                <a:latin typeface="Courier New"/>
                <a:ea typeface="Courier New"/>
                <a:cs typeface="Courier New"/>
                <a:sym typeface="Courier New"/>
              </a:defRPr>
            </a:pPr>
          </a:p>
          <a:p>
            <a:pPr marL="0" indent="0" defTabSz="457200">
              <a:spcBef>
                <a:spcPts val="0"/>
              </a:spcBef>
              <a:buClrTx/>
              <a:buSzTx/>
              <a:buNone/>
              <a:defRPr sz="2300">
                <a:solidFill>
                  <a:srgbClr val="98FB98"/>
                </a:solidFill>
                <a:latin typeface="Courier New"/>
                <a:ea typeface="Courier New"/>
                <a:cs typeface="Courier New"/>
                <a:sym typeface="Courier New"/>
              </a:defRPr>
            </a:pPr>
            <a:r>
              <a:t>&lt;!DOCTYPE html&gt;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b="1" sz="2300">
                <a:solidFill>
                  <a:srgbClr val="F0E68C"/>
                </a:solidFill>
                <a:latin typeface="Courier New"/>
                <a:ea typeface="Courier New"/>
                <a:cs typeface="Courier New"/>
                <a:sym typeface="Courier New"/>
              </a:defRPr>
            </a:pPr>
            <a:r>
              <a:t>&lt;html&gt;</a:t>
            </a:r>
            <a:endParaRPr b="0">
              <a:solidFill>
                <a:srgbClr val="373737"/>
              </a:solidFill>
              <a:latin typeface="Menlo Regular"/>
              <a:ea typeface="Menlo Regular"/>
              <a:cs typeface="Menlo Regular"/>
              <a:sym typeface="Menlo Regular"/>
            </a:endParaRPr>
          </a:p>
          <a:p>
            <a:pPr marL="0" indent="0" defTabSz="457200">
              <a:spcBef>
                <a:spcPts val="0"/>
              </a:spcBef>
              <a:buClrTx/>
              <a:buSzTx/>
              <a:buNone/>
              <a:defRPr b="1" sz="2300">
                <a:solidFill>
                  <a:srgbClr val="F0E68C"/>
                </a:solidFill>
                <a:latin typeface="Courier New"/>
                <a:ea typeface="Courier New"/>
                <a:cs typeface="Courier New"/>
                <a:sym typeface="Courier New"/>
              </a:defRPr>
            </a:pPr>
            <a:r>
              <a:t>&lt;head&gt;</a:t>
            </a:r>
            <a:endParaRPr b="0">
              <a:solidFill>
                <a:srgbClr val="373737"/>
              </a:solidFill>
              <a:latin typeface="Menlo Regular"/>
              <a:ea typeface="Menlo Regular"/>
              <a:cs typeface="Menlo Regular"/>
              <a:sym typeface="Menlo Regular"/>
            </a:endParaRPr>
          </a:p>
          <a:p>
            <a:pPr marL="0" indent="0" defTabSz="457200">
              <a:spcBef>
                <a:spcPts val="0"/>
              </a:spcBef>
              <a:buClrTx/>
              <a:buSzTx/>
              <a:buNone/>
              <a:defRPr sz="2300">
                <a:latin typeface="Courier New"/>
                <a:ea typeface="Courier New"/>
                <a:cs typeface="Courier New"/>
                <a:sym typeface="Courier New"/>
              </a:defRPr>
            </a:pPr>
            <a:r>
              <a:t>    </a:t>
            </a:r>
            <a:r>
              <a:rPr b="1">
                <a:solidFill>
                  <a:srgbClr val="F0E68C"/>
                </a:solidFill>
              </a:rPr>
              <a:t>&lt;title&gt;</a:t>
            </a:r>
            <a:r>
              <a:t>Laravel 8 CRUD</a:t>
            </a:r>
            <a:r>
              <a:rPr b="1">
                <a:solidFill>
                  <a:srgbClr val="F0E68C"/>
                </a:solidFill>
              </a:rPr>
              <a:t>&lt;/title&gt;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23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&lt;link</a:t>
            </a:r>
            <a:r>
              <a:rPr>
                <a:solidFill>
                  <a:srgbClr val="FFFFFF"/>
                </a:solidFill>
              </a:rPr>
              <a:t> </a:t>
            </a:r>
            <a:r>
              <a:rPr b="1">
                <a:solidFill>
                  <a:srgbClr val="BDB76B"/>
                </a:solidFill>
              </a:rPr>
              <a:t>href</a:t>
            </a:r>
            <a:r>
              <a:rPr>
                <a:solidFill>
                  <a:srgbClr val="FFFFFF"/>
                </a:solidFill>
              </a:rPr>
              <a:t>=</a:t>
            </a:r>
            <a:r>
              <a:t>"https://cdnjs.cloudflare.com/ajax/libs/twitter-bootstrap/4.0.0-alpha/css/bootstrap.css"</a:t>
            </a:r>
            <a:r>
              <a:rPr>
                <a:solidFill>
                  <a:srgbClr val="FFFFFF"/>
                </a:solidFill>
              </a:rPr>
              <a:t> </a:t>
            </a:r>
            <a:r>
              <a:rPr b="1">
                <a:solidFill>
                  <a:srgbClr val="BDB76B"/>
                </a:solidFill>
              </a:rPr>
              <a:t>rel</a:t>
            </a:r>
            <a:r>
              <a:rPr>
                <a:solidFill>
                  <a:srgbClr val="FFFFFF"/>
                </a:solidFill>
              </a:rPr>
              <a:t>=</a:t>
            </a:r>
            <a:r>
              <a:t>"stylesheet"</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b="1" sz="2300">
                <a:solidFill>
                  <a:srgbClr val="F0E68C"/>
                </a:solidFill>
                <a:latin typeface="Courier New"/>
                <a:ea typeface="Courier New"/>
                <a:cs typeface="Courier New"/>
                <a:sym typeface="Courier New"/>
              </a:defRPr>
            </a:pPr>
            <a:r>
              <a:t>&lt;/head&gt;</a:t>
            </a:r>
            <a:endParaRPr b="0">
              <a:solidFill>
                <a:srgbClr val="373737"/>
              </a:solidFill>
              <a:latin typeface="Menlo Regular"/>
              <a:ea typeface="Menlo Regular"/>
              <a:cs typeface="Menlo Regular"/>
              <a:sym typeface="Menlo Regular"/>
            </a:endParaRPr>
          </a:p>
          <a:p>
            <a:pPr marL="0" indent="0" defTabSz="457200">
              <a:spcBef>
                <a:spcPts val="0"/>
              </a:spcBef>
              <a:buClrTx/>
              <a:buSzTx/>
              <a:buNone/>
              <a:defRPr b="1" sz="2300">
                <a:solidFill>
                  <a:srgbClr val="F0E68C"/>
                </a:solidFill>
                <a:latin typeface="Courier New"/>
                <a:ea typeface="Courier New"/>
                <a:cs typeface="Courier New"/>
                <a:sym typeface="Courier New"/>
              </a:defRPr>
            </a:pPr>
            <a:r>
              <a:t>&lt;body&gt;</a:t>
            </a:r>
            <a:endParaRPr b="0">
              <a:solidFill>
                <a:srgbClr val="373737"/>
              </a:solidFill>
              <a:latin typeface="Menlo Regular"/>
              <a:ea typeface="Menlo Regular"/>
              <a:cs typeface="Menlo Regular"/>
              <a:sym typeface="Menlo Regular"/>
            </a:endParaRPr>
          </a:p>
          <a:p>
            <a:pPr marL="0" indent="0" defTabSz="457200">
              <a:spcBef>
                <a:spcPts val="0"/>
              </a:spcBef>
              <a:buClrTx/>
              <a:buSzTx/>
              <a:buNone/>
              <a:defRPr sz="2300">
                <a:latin typeface="Courier New"/>
                <a:ea typeface="Courier New"/>
                <a:cs typeface="Courier New"/>
                <a:sym typeface="Courier New"/>
              </a:defRPr>
            </a:pPr>
            <a:r>
              <a:t>  </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2300">
                <a:solidFill>
                  <a:srgbClr val="FFA0A0"/>
                </a:solidFill>
                <a:latin typeface="Courier New"/>
                <a:ea typeface="Courier New"/>
                <a:cs typeface="Courier New"/>
                <a:sym typeface="Courier New"/>
              </a:defRPr>
            </a:pPr>
            <a:r>
              <a:rPr b="1">
                <a:solidFill>
                  <a:srgbClr val="F0E68C"/>
                </a:solidFill>
              </a:rPr>
              <a:t>&lt;div</a:t>
            </a:r>
            <a:r>
              <a:rPr>
                <a:solidFill>
                  <a:srgbClr val="FFFFFF"/>
                </a:solidFill>
              </a:rPr>
              <a:t> </a:t>
            </a:r>
            <a:r>
              <a:rPr b="1">
                <a:solidFill>
                  <a:srgbClr val="BDB76B"/>
                </a:solidFill>
              </a:rPr>
              <a:t>class</a:t>
            </a:r>
            <a:r>
              <a:rPr>
                <a:solidFill>
                  <a:srgbClr val="FFFFFF"/>
                </a:solidFill>
              </a:rPr>
              <a:t>=</a:t>
            </a:r>
            <a:r>
              <a:t>"container"</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2300">
                <a:latin typeface="Courier New"/>
                <a:ea typeface="Courier New"/>
                <a:cs typeface="Courier New"/>
                <a:sym typeface="Courier New"/>
              </a:defRPr>
            </a:pPr>
            <a:r>
              <a:t>    @yield('content')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b="1" sz="2300">
                <a:solidFill>
                  <a:srgbClr val="F0E68C"/>
                </a:solidFill>
                <a:latin typeface="Courier New"/>
                <a:ea typeface="Courier New"/>
                <a:cs typeface="Courier New"/>
                <a:sym typeface="Courier New"/>
              </a:defRPr>
            </a:pPr>
            <a:r>
              <a:t>&lt;/div&gt;</a:t>
            </a:r>
            <a:endParaRPr b="0">
              <a:solidFill>
                <a:srgbClr val="373737"/>
              </a:solidFill>
              <a:latin typeface="Menlo Regular"/>
              <a:ea typeface="Menlo Regular"/>
              <a:cs typeface="Menlo Regular"/>
              <a:sym typeface="Menlo Regular"/>
            </a:endParaRPr>
          </a:p>
          <a:p>
            <a:pPr marL="0" indent="0" defTabSz="457200">
              <a:spcBef>
                <a:spcPts val="0"/>
              </a:spcBef>
              <a:buClrTx/>
              <a:buSzTx/>
              <a:buNone/>
              <a:defRPr sz="2300">
                <a:latin typeface="Courier New"/>
                <a:ea typeface="Courier New"/>
                <a:cs typeface="Courier New"/>
                <a:sym typeface="Courier New"/>
              </a:defRPr>
            </a:pPr>
            <a:r>
              <a:t>   </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b="1" sz="2300">
                <a:solidFill>
                  <a:srgbClr val="F0E68C"/>
                </a:solidFill>
                <a:latin typeface="Courier New"/>
                <a:ea typeface="Courier New"/>
                <a:cs typeface="Courier New"/>
                <a:sym typeface="Courier New"/>
              </a:defRPr>
            </a:pPr>
            <a:r>
              <a:t>&lt;/body&gt;</a:t>
            </a:r>
            <a:endParaRPr b="0">
              <a:solidFill>
                <a:srgbClr val="373737"/>
              </a:solidFill>
              <a:latin typeface="Menlo Regular"/>
              <a:ea typeface="Menlo Regular"/>
              <a:cs typeface="Menlo Regular"/>
              <a:sym typeface="Menlo Regular"/>
            </a:endParaRPr>
          </a:p>
          <a:p>
            <a:pPr marL="0" indent="0" defTabSz="457200">
              <a:spcBef>
                <a:spcPts val="0"/>
              </a:spcBef>
              <a:buClrTx/>
              <a:buSzTx/>
              <a:buNone/>
              <a:defRPr b="1" sz="2300">
                <a:solidFill>
                  <a:srgbClr val="F0E68C"/>
                </a:solidFill>
                <a:latin typeface="Courier New"/>
                <a:ea typeface="Courier New"/>
                <a:cs typeface="Courier New"/>
                <a:sym typeface="Courier New"/>
              </a:defRPr>
            </a:pPr>
            <a:r>
              <a:t>&lt;/html&gt;</a:t>
            </a:r>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2" name="Create Blog"/>
          <p:cNvSpPr txBox="1"/>
          <p:nvPr>
            <p:ph type="title"/>
          </p:nvPr>
        </p:nvSpPr>
        <p:spPr>
          <a:prstGeom prst="rect">
            <a:avLst/>
          </a:prstGeom>
        </p:spPr>
        <p:txBody>
          <a:bodyPr/>
          <a:lstStyle/>
          <a:p>
            <a:pPr/>
            <a:r>
              <a:t>Create Blog</a:t>
            </a:r>
          </a:p>
        </p:txBody>
      </p:sp>
      <p:sp>
        <p:nvSpPr>
          <p:cNvPr id="513" name="Step 6"/>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Step 6</a:t>
            </a:r>
          </a:p>
        </p:txBody>
      </p:sp>
      <p:sp>
        <p:nvSpPr>
          <p:cNvPr id="514" name="Create:…"/>
          <p:cNvSpPr txBox="1"/>
          <p:nvPr>
            <p:ph type="body" idx="1"/>
          </p:nvPr>
        </p:nvSpPr>
        <p:spPr>
          <a:xfrm>
            <a:off x="1269999" y="3086099"/>
            <a:ext cx="19325679" cy="10312219"/>
          </a:xfrm>
          <a:prstGeom prst="rect">
            <a:avLst/>
          </a:prstGeom>
        </p:spPr>
        <p:txBody>
          <a:bodyPr/>
          <a:lstStyle/>
          <a:p>
            <a:pPr marL="0" indent="0" defTabSz="2121408">
              <a:spcBef>
                <a:spcPts val="2000"/>
              </a:spcBef>
              <a:buClrTx/>
              <a:buSzTx/>
              <a:buNone/>
              <a:defRPr sz="4176"/>
            </a:pPr>
            <a:r>
              <a:t>Create:</a:t>
            </a:r>
          </a:p>
          <a:p>
            <a:pPr marL="0" indent="0" defTabSz="2121408">
              <a:spcBef>
                <a:spcPts val="2000"/>
              </a:spcBef>
              <a:buClrTx/>
              <a:buSzTx/>
              <a:buNone/>
              <a:defRPr sz="4176"/>
            </a:pPr>
            <a:r>
              <a:t>2. index.blade.php</a:t>
            </a:r>
          </a:p>
          <a:p>
            <a:pPr marL="0" indent="0" defTabSz="397763">
              <a:spcBef>
                <a:spcPts val="0"/>
              </a:spcBef>
              <a:buClrTx/>
              <a:buSzTx/>
              <a:buNone/>
              <a:defRPr sz="1131">
                <a:solidFill>
                  <a:srgbClr val="98FB98"/>
                </a:solidFill>
                <a:latin typeface="Courier New"/>
                <a:ea typeface="Courier New"/>
                <a:cs typeface="Courier New"/>
                <a:sym typeface="Courier New"/>
              </a:defRPr>
            </a:pPr>
          </a:p>
          <a:p>
            <a:pPr marL="0" indent="0" defTabSz="397763">
              <a:spcBef>
                <a:spcPts val="0"/>
              </a:spcBef>
              <a:buClrTx/>
              <a:buSzTx/>
              <a:buNone/>
              <a:defRPr b="1" sz="2001">
                <a:solidFill>
                  <a:srgbClr val="F0E68C"/>
                </a:solidFill>
                <a:latin typeface="Courier New"/>
                <a:ea typeface="Courier New"/>
                <a:cs typeface="Courier New"/>
                <a:sym typeface="Courier New"/>
              </a:defRPr>
            </a:pPr>
          </a:p>
          <a:p>
            <a:pPr marL="0" indent="0" defTabSz="397763">
              <a:spcBef>
                <a:spcPts val="0"/>
              </a:spcBef>
              <a:buClrTx/>
              <a:buSzTx/>
              <a:buNone/>
              <a:defRPr sz="1131">
                <a:latin typeface="Courier New"/>
                <a:ea typeface="Courier New"/>
                <a:cs typeface="Courier New"/>
                <a:sym typeface="Courier New"/>
              </a:defRPr>
            </a:pPr>
            <a:r>
              <a:t>@extends('products.layout')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@section('content')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solidFill>
                  <a:srgbClr val="BDB76B"/>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t>class</a:t>
            </a:r>
            <a:r>
              <a:rPr>
                <a:solidFill>
                  <a:srgbClr val="FFFFFF"/>
                </a:solidFill>
              </a:rPr>
              <a:t>=</a:t>
            </a:r>
            <a:r>
              <a:rPr>
                <a:solidFill>
                  <a:srgbClr val="FFA0A0"/>
                </a:solidFill>
              </a:rPr>
              <a:t>"row"</a:t>
            </a:r>
            <a:r>
              <a:rPr b="1">
                <a:solidFill>
                  <a:srgbClr val="F0E68C"/>
                </a:solidFill>
              </a:rPr>
              <a:t>&gt;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"col-lg-12 margin-tb"</a:t>
            </a:r>
            <a:r>
              <a:rPr b="1">
                <a:solidFill>
                  <a:srgbClr val="F0E68C"/>
                </a:solidFill>
              </a:rPr>
              <a:t>&gt;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r>
              <a:rPr b="1">
                <a:solidFill>
                  <a:srgbClr val="F0E68C"/>
                </a:solidFill>
              </a:rPr>
              <a:t>&lt;div</a:t>
            </a:r>
            <a:r>
              <a:t> </a:t>
            </a:r>
            <a:r>
              <a:rPr b="1">
                <a:solidFill>
                  <a:srgbClr val="BDB76B"/>
                </a:solidFill>
              </a:rPr>
              <a:t>class</a:t>
            </a:r>
            <a:r>
              <a:t>=</a:t>
            </a:r>
            <a:r>
              <a:rPr>
                <a:solidFill>
                  <a:srgbClr val="FFA0A0"/>
                </a:solidFill>
              </a:rPr>
              <a:t>"pull-left"</a:t>
            </a:r>
            <a:r>
              <a:rPr b="1">
                <a:solidFill>
                  <a:srgbClr val="F0E68C"/>
                </a:solidFill>
              </a:rPr>
              <a:t>&gt;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r>
              <a:rPr b="1">
                <a:solidFill>
                  <a:srgbClr val="F0E68C"/>
                </a:solidFill>
              </a:rPr>
              <a:t>&lt;h2&gt;</a:t>
            </a:r>
            <a:r>
              <a:t>Laravel 8 CRUD</a:t>
            </a:r>
            <a:r>
              <a:rPr b="1">
                <a:solidFill>
                  <a:srgbClr val="F0E68C"/>
                </a:solidFill>
              </a:rPr>
              <a:t>&lt;/h2&gt;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r>
              <a:rPr b="1">
                <a:solidFill>
                  <a:srgbClr val="F0E68C"/>
                </a:solidFill>
              </a:rPr>
              <a:t>&lt;div</a:t>
            </a:r>
            <a:r>
              <a:t> </a:t>
            </a:r>
            <a:r>
              <a:rPr b="1">
                <a:solidFill>
                  <a:srgbClr val="BDB76B"/>
                </a:solidFill>
              </a:rPr>
              <a:t>class</a:t>
            </a:r>
            <a:r>
              <a:t>=</a:t>
            </a:r>
            <a:r>
              <a:rPr>
                <a:solidFill>
                  <a:srgbClr val="FFA0A0"/>
                </a:solidFill>
              </a:rPr>
              <a:t>"pull-right"</a:t>
            </a:r>
            <a:r>
              <a:rPr b="1">
                <a:solidFill>
                  <a:srgbClr val="F0E68C"/>
                </a:solidFill>
              </a:rPr>
              <a:t>&gt;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solidFill>
                  <a:srgbClr val="FFA0A0"/>
                </a:solidFill>
                <a:latin typeface="Courier New"/>
                <a:ea typeface="Courier New"/>
                <a:cs typeface="Courier New"/>
                <a:sym typeface="Courier New"/>
              </a:defRPr>
            </a:pPr>
            <a:r>
              <a:rPr>
                <a:solidFill>
                  <a:srgbClr val="FFFFFF"/>
                </a:solidFill>
              </a:rPr>
              <a:t>                </a:t>
            </a:r>
            <a:r>
              <a:rPr b="1">
                <a:solidFill>
                  <a:srgbClr val="F0E68C"/>
                </a:solidFill>
              </a:rPr>
              <a:t>&lt;a</a:t>
            </a:r>
            <a:r>
              <a:rPr>
                <a:solidFill>
                  <a:srgbClr val="FFFFFF"/>
                </a:solidFill>
              </a:rPr>
              <a:t> </a:t>
            </a:r>
            <a:r>
              <a:rPr b="1">
                <a:solidFill>
                  <a:srgbClr val="BDB76B"/>
                </a:solidFill>
              </a:rPr>
              <a:t>class</a:t>
            </a:r>
            <a:r>
              <a:rPr>
                <a:solidFill>
                  <a:srgbClr val="FFFFFF"/>
                </a:solidFill>
              </a:rPr>
              <a:t>=</a:t>
            </a:r>
            <a:r>
              <a:t>"btn btn-success"</a:t>
            </a:r>
            <a:r>
              <a:rPr>
                <a:solidFill>
                  <a:srgbClr val="FFFFFF"/>
                </a:solidFill>
              </a:rPr>
              <a:t> </a:t>
            </a:r>
            <a:r>
              <a:rPr b="1">
                <a:solidFill>
                  <a:srgbClr val="BDB76B"/>
                </a:solidFill>
              </a:rPr>
              <a:t>href</a:t>
            </a:r>
            <a:r>
              <a:rPr>
                <a:solidFill>
                  <a:srgbClr val="FFFFFF"/>
                </a:solidFill>
              </a:rPr>
              <a:t>=</a:t>
            </a:r>
            <a:r>
              <a:t>"{{ route('products.create') }}"</a:t>
            </a:r>
            <a:r>
              <a:rPr b="1">
                <a:solidFill>
                  <a:srgbClr val="F0E68C"/>
                </a:solidFill>
              </a:rPr>
              <a:t>&gt;</a:t>
            </a:r>
            <a:r>
              <a:rPr>
                <a:solidFill>
                  <a:srgbClr val="FFFFFF"/>
                </a:solidFill>
              </a:rPr>
              <a:t> Create New Product</a:t>
            </a:r>
            <a:r>
              <a:rPr b="1">
                <a:solidFill>
                  <a:srgbClr val="F0E68C"/>
                </a:solidFill>
              </a:rPr>
              <a:t>&lt;/a&gt;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b="1" sz="1131">
                <a:solidFill>
                  <a:srgbClr val="F0E68C"/>
                </a:solidFill>
                <a:latin typeface="Courier New"/>
                <a:ea typeface="Courier New"/>
                <a:cs typeface="Courier New"/>
                <a:sym typeface="Courier New"/>
              </a:defRPr>
            </a:pPr>
            <a:r>
              <a:rPr b="0">
                <a:solidFill>
                  <a:srgbClr val="FFFFFF"/>
                </a:solidFill>
              </a:rPr>
              <a:t>    </a:t>
            </a:r>
            <a:r>
              <a:t>&lt;/div&gt;</a:t>
            </a:r>
            <a:endParaRPr b="0">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@if ($message = Session::get('success'))</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"alert alert-success"</a:t>
            </a:r>
            <a:r>
              <a:rPr b="1">
                <a:solidFill>
                  <a:srgbClr val="F0E68C"/>
                </a:solidFill>
              </a:rPr>
              <a:t>&gt;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r>
              <a:rPr b="1">
                <a:solidFill>
                  <a:srgbClr val="F0E68C"/>
                </a:solidFill>
              </a:rPr>
              <a:t>&lt;p&gt;</a:t>
            </a:r>
            <a:r>
              <a:t>{{ $message }}</a:t>
            </a:r>
            <a:r>
              <a:rPr b="1">
                <a:solidFill>
                  <a:srgbClr val="F0E68C"/>
                </a:solidFill>
              </a:rPr>
              <a:t>&lt;/p&gt;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@endif</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solidFill>
                  <a:srgbClr val="FFA0A0"/>
                </a:solidFill>
                <a:latin typeface="Courier New"/>
                <a:ea typeface="Courier New"/>
                <a:cs typeface="Courier New"/>
                <a:sym typeface="Courier New"/>
              </a:defRPr>
            </a:pPr>
            <a:r>
              <a:rPr>
                <a:solidFill>
                  <a:srgbClr val="FFFFFF"/>
                </a:solidFill>
              </a:rPr>
              <a:t>    </a:t>
            </a:r>
            <a:r>
              <a:rPr b="1">
                <a:solidFill>
                  <a:srgbClr val="F0E68C"/>
                </a:solidFill>
              </a:rPr>
              <a:t>&lt;table</a:t>
            </a:r>
            <a:r>
              <a:rPr>
                <a:solidFill>
                  <a:srgbClr val="FFFFFF"/>
                </a:solidFill>
              </a:rPr>
              <a:t> </a:t>
            </a:r>
            <a:r>
              <a:rPr b="1">
                <a:solidFill>
                  <a:srgbClr val="BDB76B"/>
                </a:solidFill>
              </a:rPr>
              <a:t>class</a:t>
            </a:r>
            <a:r>
              <a:rPr>
                <a:solidFill>
                  <a:srgbClr val="FFFFFF"/>
                </a:solidFill>
              </a:rPr>
              <a:t>=</a:t>
            </a:r>
            <a:r>
              <a:t>"table table-bordered"</a:t>
            </a:r>
            <a:r>
              <a:rPr b="1">
                <a:solidFill>
                  <a:srgbClr val="F0E68C"/>
                </a:solidFill>
              </a:rPr>
              <a:t>&gt;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r>
              <a:rPr b="1">
                <a:solidFill>
                  <a:srgbClr val="F0E68C"/>
                </a:solidFill>
              </a:rPr>
              <a:t>&lt;tr&gt;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r>
              <a:rPr b="1">
                <a:solidFill>
                  <a:srgbClr val="F0E68C"/>
                </a:solidFill>
              </a:rPr>
              <a:t>&lt;th&gt;</a:t>
            </a:r>
            <a:r>
              <a:t>No</a:t>
            </a:r>
            <a:r>
              <a:rPr b="1">
                <a:solidFill>
                  <a:srgbClr val="F0E68C"/>
                </a:solidFill>
              </a:rPr>
              <a:t>&lt;/th&gt;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r>
              <a:rPr b="1">
                <a:solidFill>
                  <a:srgbClr val="F0E68C"/>
                </a:solidFill>
              </a:rPr>
              <a:t>&lt;th&gt;</a:t>
            </a:r>
            <a:r>
              <a:t>Name</a:t>
            </a:r>
            <a:r>
              <a:rPr b="1">
                <a:solidFill>
                  <a:srgbClr val="F0E68C"/>
                </a:solidFill>
              </a:rPr>
              <a:t>&lt;/th&gt;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r>
              <a:rPr b="1">
                <a:solidFill>
                  <a:srgbClr val="F0E68C"/>
                </a:solidFill>
              </a:rPr>
              <a:t>&lt;th&gt;</a:t>
            </a:r>
            <a:r>
              <a:t>Details</a:t>
            </a:r>
            <a:r>
              <a:rPr b="1">
                <a:solidFill>
                  <a:srgbClr val="F0E68C"/>
                </a:solidFill>
              </a:rPr>
              <a:t>&lt;/th&gt;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r>
              <a:rPr b="1">
                <a:solidFill>
                  <a:srgbClr val="F0E68C"/>
                </a:solidFill>
              </a:rPr>
              <a:t>&lt;th</a:t>
            </a:r>
            <a:r>
              <a:t> </a:t>
            </a:r>
            <a:r>
              <a:rPr b="1">
                <a:solidFill>
                  <a:srgbClr val="BDB76B"/>
                </a:solidFill>
              </a:rPr>
              <a:t>width</a:t>
            </a:r>
            <a:r>
              <a:t>=</a:t>
            </a:r>
            <a:r>
              <a:rPr>
                <a:solidFill>
                  <a:srgbClr val="FFA0A0"/>
                </a:solidFill>
              </a:rPr>
              <a:t>"280px"</a:t>
            </a:r>
            <a:r>
              <a:rPr b="1">
                <a:solidFill>
                  <a:srgbClr val="F0E68C"/>
                </a:solidFill>
              </a:rPr>
              <a:t>&gt;</a:t>
            </a:r>
            <a:r>
              <a:t>Action</a:t>
            </a:r>
            <a:r>
              <a:rPr b="1">
                <a:solidFill>
                  <a:srgbClr val="F0E68C"/>
                </a:solidFill>
              </a:rPr>
              <a:t>&lt;/th&gt;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r>
              <a:rPr b="1">
                <a:solidFill>
                  <a:srgbClr val="F0E68C"/>
                </a:solidFill>
              </a:rPr>
              <a:t>&lt;/tr&gt;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@foreach ($products as $product)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r>
              <a:rPr b="1">
                <a:solidFill>
                  <a:srgbClr val="F0E68C"/>
                </a:solidFill>
              </a:rPr>
              <a:t>&lt;tr&gt;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r>
              <a:rPr b="1">
                <a:solidFill>
                  <a:srgbClr val="F0E68C"/>
                </a:solidFill>
              </a:rPr>
              <a:t>&lt;td&gt;</a:t>
            </a:r>
            <a:r>
              <a:t>{{ ++$i }}</a:t>
            </a:r>
            <a:r>
              <a:rPr b="1">
                <a:solidFill>
                  <a:srgbClr val="F0E68C"/>
                </a:solidFill>
              </a:rPr>
              <a:t>&lt;/td&gt;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r>
              <a:rPr b="1">
                <a:solidFill>
                  <a:srgbClr val="F0E68C"/>
                </a:solidFill>
              </a:rPr>
              <a:t>&lt;td&gt;</a:t>
            </a:r>
            <a:r>
              <a:t>{{ $product-&gt;name }}</a:t>
            </a:r>
            <a:r>
              <a:rPr b="1">
                <a:solidFill>
                  <a:srgbClr val="F0E68C"/>
                </a:solidFill>
              </a:rPr>
              <a:t>&lt;/td&gt;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r>
              <a:rPr b="1">
                <a:solidFill>
                  <a:srgbClr val="F0E68C"/>
                </a:solidFill>
              </a:rPr>
              <a:t>&lt;td&gt;</a:t>
            </a:r>
            <a:r>
              <a:t>{{ $product-&gt;detail }}</a:t>
            </a:r>
            <a:r>
              <a:rPr b="1">
                <a:solidFill>
                  <a:srgbClr val="F0E68C"/>
                </a:solidFill>
              </a:rPr>
              <a:t>&lt;/td&gt;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r>
              <a:rPr b="1">
                <a:solidFill>
                  <a:srgbClr val="F0E68C"/>
                </a:solidFill>
              </a:rPr>
              <a:t>&lt;td&gt;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solidFill>
                  <a:srgbClr val="FFA0A0"/>
                </a:solidFill>
                <a:latin typeface="Courier New"/>
                <a:ea typeface="Courier New"/>
                <a:cs typeface="Courier New"/>
                <a:sym typeface="Courier New"/>
              </a:defRPr>
            </a:pPr>
            <a:r>
              <a:rPr>
                <a:solidFill>
                  <a:srgbClr val="FFFFFF"/>
                </a:solidFill>
              </a:rPr>
              <a:t>                </a:t>
            </a:r>
            <a:r>
              <a:rPr b="1">
                <a:solidFill>
                  <a:srgbClr val="F0E68C"/>
                </a:solidFill>
              </a:rPr>
              <a:t>&lt;form</a:t>
            </a:r>
            <a:r>
              <a:rPr>
                <a:solidFill>
                  <a:srgbClr val="FFFFFF"/>
                </a:solidFill>
              </a:rPr>
              <a:t> </a:t>
            </a:r>
            <a:r>
              <a:rPr b="1">
                <a:solidFill>
                  <a:srgbClr val="BDB76B"/>
                </a:solidFill>
              </a:rPr>
              <a:t>action</a:t>
            </a:r>
            <a:r>
              <a:rPr>
                <a:solidFill>
                  <a:srgbClr val="FFFFFF"/>
                </a:solidFill>
              </a:rPr>
              <a:t>=</a:t>
            </a:r>
            <a:r>
              <a:t>"{{ route('products.destroy',$product-&gt;</a:t>
            </a:r>
            <a:r>
              <a:rPr>
                <a:solidFill>
                  <a:srgbClr val="FFFFFF"/>
                </a:solidFill>
              </a:rPr>
              <a:t>id) }}" method="POST"&gt;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solidFill>
                  <a:srgbClr val="FFA0A0"/>
                </a:solidFill>
                <a:latin typeface="Courier New"/>
                <a:ea typeface="Courier New"/>
                <a:cs typeface="Courier New"/>
                <a:sym typeface="Courier New"/>
              </a:defRPr>
            </a:pPr>
            <a:r>
              <a:rPr>
                <a:solidFill>
                  <a:srgbClr val="FFFFFF"/>
                </a:solidFill>
              </a:rPr>
              <a:t>                    </a:t>
            </a:r>
            <a:r>
              <a:rPr b="1">
                <a:solidFill>
                  <a:srgbClr val="F0E68C"/>
                </a:solidFill>
              </a:rPr>
              <a:t>&lt;a</a:t>
            </a:r>
            <a:r>
              <a:rPr>
                <a:solidFill>
                  <a:srgbClr val="FFFFFF"/>
                </a:solidFill>
              </a:rPr>
              <a:t> </a:t>
            </a:r>
            <a:r>
              <a:rPr b="1">
                <a:solidFill>
                  <a:srgbClr val="BDB76B"/>
                </a:solidFill>
              </a:rPr>
              <a:t>class</a:t>
            </a:r>
            <a:r>
              <a:rPr>
                <a:solidFill>
                  <a:srgbClr val="FFFFFF"/>
                </a:solidFill>
              </a:rPr>
              <a:t>=</a:t>
            </a:r>
            <a:r>
              <a:t>"btn btn-info"</a:t>
            </a:r>
            <a:r>
              <a:rPr>
                <a:solidFill>
                  <a:srgbClr val="FFFFFF"/>
                </a:solidFill>
              </a:rPr>
              <a:t> </a:t>
            </a:r>
            <a:r>
              <a:rPr b="1">
                <a:solidFill>
                  <a:srgbClr val="BDB76B"/>
                </a:solidFill>
              </a:rPr>
              <a:t>href</a:t>
            </a:r>
            <a:r>
              <a:rPr>
                <a:solidFill>
                  <a:srgbClr val="FFFFFF"/>
                </a:solidFill>
              </a:rPr>
              <a:t>=</a:t>
            </a:r>
            <a:r>
              <a:t>"{{ route('products.show',$product-&gt;</a:t>
            </a:r>
            <a:r>
              <a:rPr>
                <a:solidFill>
                  <a:srgbClr val="FFFFFF"/>
                </a:solidFill>
              </a:rPr>
              <a:t>id) }}"&gt;Show</a:t>
            </a:r>
            <a:r>
              <a:rPr b="1">
                <a:solidFill>
                  <a:srgbClr val="F0E68C"/>
                </a:solidFill>
              </a:rPr>
              <a:t>&lt;/a&gt;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solidFill>
                  <a:srgbClr val="FFA0A0"/>
                </a:solidFill>
                <a:latin typeface="Courier New"/>
                <a:ea typeface="Courier New"/>
                <a:cs typeface="Courier New"/>
                <a:sym typeface="Courier New"/>
              </a:defRPr>
            </a:pPr>
            <a:r>
              <a:rPr>
                <a:solidFill>
                  <a:srgbClr val="FFFFFF"/>
                </a:solidFill>
              </a:rPr>
              <a:t>                    </a:t>
            </a:r>
            <a:r>
              <a:rPr b="1">
                <a:solidFill>
                  <a:srgbClr val="F0E68C"/>
                </a:solidFill>
              </a:rPr>
              <a:t>&lt;a</a:t>
            </a:r>
            <a:r>
              <a:rPr>
                <a:solidFill>
                  <a:srgbClr val="FFFFFF"/>
                </a:solidFill>
              </a:rPr>
              <a:t> </a:t>
            </a:r>
            <a:r>
              <a:rPr b="1">
                <a:solidFill>
                  <a:srgbClr val="BDB76B"/>
                </a:solidFill>
              </a:rPr>
              <a:t>class</a:t>
            </a:r>
            <a:r>
              <a:rPr>
                <a:solidFill>
                  <a:srgbClr val="FFFFFF"/>
                </a:solidFill>
              </a:rPr>
              <a:t>=</a:t>
            </a:r>
            <a:r>
              <a:t>"btn btn-primary"</a:t>
            </a:r>
            <a:r>
              <a:rPr>
                <a:solidFill>
                  <a:srgbClr val="FFFFFF"/>
                </a:solidFill>
              </a:rPr>
              <a:t> </a:t>
            </a:r>
            <a:r>
              <a:rPr b="1">
                <a:solidFill>
                  <a:srgbClr val="BDB76B"/>
                </a:solidFill>
              </a:rPr>
              <a:t>href</a:t>
            </a:r>
            <a:r>
              <a:rPr>
                <a:solidFill>
                  <a:srgbClr val="FFFFFF"/>
                </a:solidFill>
              </a:rPr>
              <a:t>=</a:t>
            </a:r>
            <a:r>
              <a:t>"{{ route('products.edit',$product-&gt;</a:t>
            </a:r>
            <a:r>
              <a:rPr>
                <a:solidFill>
                  <a:srgbClr val="FFFFFF"/>
                </a:solidFill>
              </a:rPr>
              <a:t>id) }}"&gt;Edit</a:t>
            </a:r>
            <a:r>
              <a:rPr b="1">
                <a:solidFill>
                  <a:srgbClr val="F0E68C"/>
                </a:solidFill>
              </a:rPr>
              <a:t>&lt;/a&gt;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@csrf</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@method('DELETE')</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r>
              <a:rPr b="1">
                <a:solidFill>
                  <a:srgbClr val="F0E68C"/>
                </a:solidFill>
              </a:rPr>
              <a:t>&lt;button</a:t>
            </a:r>
            <a:r>
              <a:t> </a:t>
            </a:r>
            <a:r>
              <a:rPr b="1">
                <a:solidFill>
                  <a:srgbClr val="BDB76B"/>
                </a:solidFill>
              </a:rPr>
              <a:t>type</a:t>
            </a:r>
            <a:r>
              <a:t>=</a:t>
            </a:r>
            <a:r>
              <a:rPr>
                <a:solidFill>
                  <a:srgbClr val="FFA0A0"/>
                </a:solidFill>
              </a:rPr>
              <a:t>"submit"</a:t>
            </a:r>
            <a:r>
              <a:t> </a:t>
            </a:r>
            <a:r>
              <a:rPr b="1">
                <a:solidFill>
                  <a:srgbClr val="BDB76B"/>
                </a:solidFill>
              </a:rPr>
              <a:t>class</a:t>
            </a:r>
            <a:r>
              <a:t>=</a:t>
            </a:r>
            <a:r>
              <a:rPr>
                <a:solidFill>
                  <a:srgbClr val="FFA0A0"/>
                </a:solidFill>
              </a:rPr>
              <a:t>"btn btn-danger"</a:t>
            </a:r>
            <a:r>
              <a:rPr b="1">
                <a:solidFill>
                  <a:srgbClr val="F0E68C"/>
                </a:solidFill>
              </a:rPr>
              <a:t>&gt;</a:t>
            </a:r>
            <a:r>
              <a:t>Delete</a:t>
            </a:r>
            <a:r>
              <a:rPr b="1">
                <a:solidFill>
                  <a:srgbClr val="F0E68C"/>
                </a:solidFill>
              </a:rPr>
              <a:t>&lt;/button&gt;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r>
              <a:rPr b="1">
                <a:solidFill>
                  <a:srgbClr val="F0E68C"/>
                </a:solidFill>
              </a:rPr>
              <a:t>&lt;/form&gt;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r>
              <a:rPr b="1">
                <a:solidFill>
                  <a:srgbClr val="F0E68C"/>
                </a:solidFill>
              </a:rPr>
              <a:t>&lt;/td&gt;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r>
              <a:rPr b="1">
                <a:solidFill>
                  <a:srgbClr val="F0E68C"/>
                </a:solidFill>
              </a:rPr>
              <a:t>&lt;/tr&gt;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@endforeach</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b="1" sz="1131">
                <a:solidFill>
                  <a:srgbClr val="F0E68C"/>
                </a:solidFill>
                <a:latin typeface="Courier New"/>
                <a:ea typeface="Courier New"/>
                <a:cs typeface="Courier New"/>
                <a:sym typeface="Courier New"/>
              </a:defRPr>
            </a:pPr>
            <a:r>
              <a:rPr b="0">
                <a:solidFill>
                  <a:srgbClr val="FFFFFF"/>
                </a:solidFill>
              </a:rPr>
              <a:t>    </a:t>
            </a:r>
            <a:r>
              <a:t>&lt;/table&gt;</a:t>
            </a:r>
            <a:endParaRPr b="0">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 $products-&gt;links() !!}</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@endsection</a:t>
            </a:r>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6" name="Create Blog"/>
          <p:cNvSpPr txBox="1"/>
          <p:nvPr>
            <p:ph type="title"/>
          </p:nvPr>
        </p:nvSpPr>
        <p:spPr>
          <a:prstGeom prst="rect">
            <a:avLst/>
          </a:prstGeom>
        </p:spPr>
        <p:txBody>
          <a:bodyPr/>
          <a:lstStyle/>
          <a:p>
            <a:pPr/>
            <a:r>
              <a:t>Create Blog</a:t>
            </a:r>
          </a:p>
        </p:txBody>
      </p:sp>
      <p:sp>
        <p:nvSpPr>
          <p:cNvPr id="517" name="Step 6"/>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Step 6</a:t>
            </a:r>
          </a:p>
        </p:txBody>
      </p:sp>
      <p:sp>
        <p:nvSpPr>
          <p:cNvPr id="518" name="Create:…"/>
          <p:cNvSpPr txBox="1"/>
          <p:nvPr>
            <p:ph type="body" idx="1"/>
          </p:nvPr>
        </p:nvSpPr>
        <p:spPr>
          <a:xfrm>
            <a:off x="1270000" y="3086100"/>
            <a:ext cx="19325678" cy="10312218"/>
          </a:xfrm>
          <a:prstGeom prst="rect">
            <a:avLst/>
          </a:prstGeom>
        </p:spPr>
        <p:txBody>
          <a:bodyPr/>
          <a:lstStyle/>
          <a:p>
            <a:pPr marL="0" indent="0" defTabSz="2170176">
              <a:spcBef>
                <a:spcPts val="2100"/>
              </a:spcBef>
              <a:buClrTx/>
              <a:buSzTx/>
              <a:buNone/>
              <a:defRPr sz="4272"/>
            </a:pPr>
            <a:r>
              <a:t>Create:</a:t>
            </a:r>
          </a:p>
          <a:p>
            <a:pPr marL="0" indent="0" defTabSz="2170176">
              <a:spcBef>
                <a:spcPts val="2100"/>
              </a:spcBef>
              <a:buClrTx/>
              <a:buSzTx/>
              <a:buNone/>
              <a:defRPr sz="4272"/>
            </a:pPr>
            <a:r>
              <a:t>3. create.blade.php</a:t>
            </a:r>
          </a:p>
          <a:p>
            <a:pPr marL="0" indent="0" defTabSz="406908">
              <a:spcBef>
                <a:spcPts val="0"/>
              </a:spcBef>
              <a:buClrTx/>
              <a:buSzTx/>
              <a:buNone/>
              <a:defRPr sz="1157">
                <a:solidFill>
                  <a:srgbClr val="98FB98"/>
                </a:solidFill>
                <a:latin typeface="Courier New"/>
                <a:ea typeface="Courier New"/>
                <a:cs typeface="Courier New"/>
                <a:sym typeface="Courier New"/>
              </a:defRPr>
            </a:pPr>
          </a:p>
          <a:p>
            <a:pPr marL="0" indent="0" defTabSz="406908">
              <a:spcBef>
                <a:spcPts val="0"/>
              </a:spcBef>
              <a:buClrTx/>
              <a:buSzTx/>
              <a:buNone/>
              <a:defRPr b="1" sz="2046">
                <a:solidFill>
                  <a:srgbClr val="F0E68C"/>
                </a:solidFill>
                <a:latin typeface="Courier New"/>
                <a:ea typeface="Courier New"/>
                <a:cs typeface="Courier New"/>
                <a:sym typeface="Courier New"/>
              </a:defRPr>
            </a:pPr>
          </a:p>
          <a:p>
            <a:pPr marL="0" indent="0" defTabSz="406908">
              <a:spcBef>
                <a:spcPts val="0"/>
              </a:spcBef>
              <a:buClrTx/>
              <a:buSzTx/>
              <a:buNone/>
              <a:defRPr sz="1157">
                <a:latin typeface="Courier New"/>
                <a:ea typeface="Courier New"/>
                <a:cs typeface="Courier New"/>
                <a:sym typeface="Courier New"/>
              </a:defRPr>
            </a:pPr>
            <a:r>
              <a:t>@extends('products.layout')</a:t>
            </a:r>
            <a:endParaRPr>
              <a:solidFill>
                <a:srgbClr val="373737"/>
              </a:solidFill>
              <a:latin typeface="Menlo Regular"/>
              <a:ea typeface="Menlo Regular"/>
              <a:cs typeface="Menlo Regular"/>
              <a:sym typeface="Menlo Regular"/>
            </a:endParaRPr>
          </a:p>
          <a:p>
            <a:pPr marL="0" indent="0" defTabSz="406908">
              <a:spcBef>
                <a:spcPts val="0"/>
              </a:spcBef>
              <a:buClrTx/>
              <a:buSzTx/>
              <a:buNone/>
              <a:defRPr sz="1157">
                <a:latin typeface="Courier New"/>
                <a:ea typeface="Courier New"/>
                <a:cs typeface="Courier New"/>
                <a:sym typeface="Courier New"/>
              </a:defRPr>
            </a:pPr>
            <a:r>
              <a:t>  </a:t>
            </a:r>
            <a:endParaRPr>
              <a:solidFill>
                <a:srgbClr val="373737"/>
              </a:solidFill>
              <a:latin typeface="Menlo Regular"/>
              <a:ea typeface="Menlo Regular"/>
              <a:cs typeface="Menlo Regular"/>
              <a:sym typeface="Menlo Regular"/>
            </a:endParaRPr>
          </a:p>
          <a:p>
            <a:pPr marL="0" indent="0" defTabSz="406908">
              <a:spcBef>
                <a:spcPts val="0"/>
              </a:spcBef>
              <a:buClrTx/>
              <a:buSzTx/>
              <a:buNone/>
              <a:defRPr sz="1157">
                <a:latin typeface="Courier New"/>
                <a:ea typeface="Courier New"/>
                <a:cs typeface="Courier New"/>
                <a:sym typeface="Courier New"/>
              </a:defRPr>
            </a:pPr>
            <a:r>
              <a:t>@section('content')</a:t>
            </a:r>
            <a:endParaRPr>
              <a:solidFill>
                <a:srgbClr val="373737"/>
              </a:solidFill>
              <a:latin typeface="Menlo Regular"/>
              <a:ea typeface="Menlo Regular"/>
              <a:cs typeface="Menlo Regular"/>
              <a:sym typeface="Menlo Regular"/>
            </a:endParaRPr>
          </a:p>
          <a:p>
            <a:pPr marL="0" indent="0" defTabSz="406908">
              <a:spcBef>
                <a:spcPts val="0"/>
              </a:spcBef>
              <a:buClrTx/>
              <a:buSzTx/>
              <a:buNone/>
              <a:defRPr sz="1157">
                <a:solidFill>
                  <a:srgbClr val="BDB76B"/>
                </a:solidFill>
                <a:latin typeface="Courier New"/>
                <a:ea typeface="Courier New"/>
                <a:cs typeface="Courier New"/>
                <a:sym typeface="Courier New"/>
              </a:defRPr>
            </a:pPr>
            <a:r>
              <a:rPr b="1">
                <a:solidFill>
                  <a:srgbClr val="F0E68C"/>
                </a:solidFill>
              </a:rPr>
              <a:t>&lt;div</a:t>
            </a:r>
            <a:r>
              <a:rPr>
                <a:solidFill>
                  <a:srgbClr val="FFFFFF"/>
                </a:solidFill>
              </a:rPr>
              <a:t> </a:t>
            </a:r>
            <a:r>
              <a:rPr b="1"/>
              <a:t>class</a:t>
            </a:r>
            <a:r>
              <a:rPr>
                <a:solidFill>
                  <a:srgbClr val="FFFFFF"/>
                </a:solidFill>
              </a:rPr>
              <a:t>=</a:t>
            </a:r>
            <a:r>
              <a:rPr>
                <a:solidFill>
                  <a:srgbClr val="FFA0A0"/>
                </a:solidFill>
              </a:rPr>
              <a:t>"row"</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06908">
              <a:spcBef>
                <a:spcPts val="0"/>
              </a:spcBef>
              <a:buClrTx/>
              <a:buSzTx/>
              <a:buNone/>
              <a:defRPr sz="1157">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"col-lg-12 margin-tb"</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06908">
              <a:spcBef>
                <a:spcPts val="0"/>
              </a:spcBef>
              <a:buClrTx/>
              <a:buSzTx/>
              <a:buNone/>
              <a:defRPr sz="1157">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"pull-left"</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06908">
              <a:spcBef>
                <a:spcPts val="0"/>
              </a:spcBef>
              <a:buClrTx/>
              <a:buSzTx/>
              <a:buNone/>
              <a:defRPr sz="1157">
                <a:latin typeface="Courier New"/>
                <a:ea typeface="Courier New"/>
                <a:cs typeface="Courier New"/>
                <a:sym typeface="Courier New"/>
              </a:defRPr>
            </a:pPr>
            <a:r>
              <a:t>            </a:t>
            </a:r>
            <a:r>
              <a:rPr b="1">
                <a:solidFill>
                  <a:srgbClr val="F0E68C"/>
                </a:solidFill>
              </a:rPr>
              <a:t>&lt;h2&gt;</a:t>
            </a:r>
            <a:r>
              <a:t>Add New Product</a:t>
            </a:r>
            <a:r>
              <a:rPr b="1">
                <a:solidFill>
                  <a:srgbClr val="F0E68C"/>
                </a:solidFill>
              </a:rPr>
              <a:t>&lt;/h2&gt;</a:t>
            </a:r>
            <a:endParaRPr>
              <a:solidFill>
                <a:srgbClr val="373737"/>
              </a:solidFill>
              <a:latin typeface="Menlo Regular"/>
              <a:ea typeface="Menlo Regular"/>
              <a:cs typeface="Menlo Regular"/>
              <a:sym typeface="Menlo Regular"/>
            </a:endParaRPr>
          </a:p>
          <a:p>
            <a:pPr marL="0" indent="0" defTabSz="406908">
              <a:spcBef>
                <a:spcPts val="0"/>
              </a:spcBef>
              <a:buClrTx/>
              <a:buSzTx/>
              <a:buNone/>
              <a:defRPr sz="1157">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06908">
              <a:spcBef>
                <a:spcPts val="0"/>
              </a:spcBef>
              <a:buClrTx/>
              <a:buSzTx/>
              <a:buNone/>
              <a:defRPr sz="1157">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"pull-right"</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06908">
              <a:spcBef>
                <a:spcPts val="0"/>
              </a:spcBef>
              <a:buClrTx/>
              <a:buSzTx/>
              <a:buNone/>
              <a:defRPr sz="1157">
                <a:solidFill>
                  <a:srgbClr val="FFA0A0"/>
                </a:solidFill>
                <a:latin typeface="Courier New"/>
                <a:ea typeface="Courier New"/>
                <a:cs typeface="Courier New"/>
                <a:sym typeface="Courier New"/>
              </a:defRPr>
            </a:pPr>
            <a:r>
              <a:rPr>
                <a:solidFill>
                  <a:srgbClr val="FFFFFF"/>
                </a:solidFill>
              </a:rPr>
              <a:t>            </a:t>
            </a:r>
            <a:r>
              <a:rPr b="1">
                <a:solidFill>
                  <a:srgbClr val="F0E68C"/>
                </a:solidFill>
              </a:rPr>
              <a:t>&lt;a</a:t>
            </a:r>
            <a:r>
              <a:rPr>
                <a:solidFill>
                  <a:srgbClr val="FFFFFF"/>
                </a:solidFill>
              </a:rPr>
              <a:t> </a:t>
            </a:r>
            <a:r>
              <a:rPr b="1">
                <a:solidFill>
                  <a:srgbClr val="BDB76B"/>
                </a:solidFill>
              </a:rPr>
              <a:t>class</a:t>
            </a:r>
            <a:r>
              <a:rPr>
                <a:solidFill>
                  <a:srgbClr val="FFFFFF"/>
                </a:solidFill>
              </a:rPr>
              <a:t>=</a:t>
            </a:r>
            <a:r>
              <a:t>"btn btn-primary"</a:t>
            </a:r>
            <a:r>
              <a:rPr>
                <a:solidFill>
                  <a:srgbClr val="FFFFFF"/>
                </a:solidFill>
              </a:rPr>
              <a:t> </a:t>
            </a:r>
            <a:r>
              <a:rPr b="1">
                <a:solidFill>
                  <a:srgbClr val="BDB76B"/>
                </a:solidFill>
              </a:rPr>
              <a:t>href</a:t>
            </a:r>
            <a:r>
              <a:rPr>
                <a:solidFill>
                  <a:srgbClr val="FFFFFF"/>
                </a:solidFill>
              </a:rPr>
              <a:t>=</a:t>
            </a:r>
            <a:r>
              <a:t>"{{ route('products.index') }}"</a:t>
            </a:r>
            <a:r>
              <a:rPr b="1">
                <a:solidFill>
                  <a:srgbClr val="F0E68C"/>
                </a:solidFill>
              </a:rPr>
              <a:t>&gt;</a:t>
            </a:r>
            <a:r>
              <a:rPr>
                <a:solidFill>
                  <a:srgbClr val="FFFFFF"/>
                </a:solidFill>
              </a:rPr>
              <a:t> Back</a:t>
            </a:r>
            <a:r>
              <a:rPr b="1">
                <a:solidFill>
                  <a:srgbClr val="F0E68C"/>
                </a:solidFill>
              </a:rPr>
              <a:t>&lt;/a&gt;</a:t>
            </a:r>
            <a:endParaRPr>
              <a:solidFill>
                <a:srgbClr val="373737"/>
              </a:solidFill>
              <a:latin typeface="Menlo Regular"/>
              <a:ea typeface="Menlo Regular"/>
              <a:cs typeface="Menlo Regular"/>
              <a:sym typeface="Menlo Regular"/>
            </a:endParaRPr>
          </a:p>
          <a:p>
            <a:pPr marL="0" indent="0" defTabSz="406908">
              <a:spcBef>
                <a:spcPts val="0"/>
              </a:spcBef>
              <a:buClrTx/>
              <a:buSzTx/>
              <a:buNone/>
              <a:defRPr sz="1157">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06908">
              <a:spcBef>
                <a:spcPts val="0"/>
              </a:spcBef>
              <a:buClrTx/>
              <a:buSzTx/>
              <a:buNone/>
              <a:defRPr b="1" sz="1157">
                <a:solidFill>
                  <a:srgbClr val="F0E68C"/>
                </a:solidFill>
                <a:latin typeface="Courier New"/>
                <a:ea typeface="Courier New"/>
                <a:cs typeface="Courier New"/>
                <a:sym typeface="Courier New"/>
              </a:defRPr>
            </a:pPr>
            <a:r>
              <a:rPr b="0">
                <a:solidFill>
                  <a:srgbClr val="FFFFFF"/>
                </a:solidFill>
              </a:rPr>
              <a:t>    </a:t>
            </a:r>
            <a:r>
              <a:t>&lt;/div&gt;</a:t>
            </a:r>
            <a:endParaRPr b="0">
              <a:solidFill>
                <a:srgbClr val="373737"/>
              </a:solidFill>
              <a:latin typeface="Menlo Regular"/>
              <a:ea typeface="Menlo Regular"/>
              <a:cs typeface="Menlo Regular"/>
              <a:sym typeface="Menlo Regular"/>
            </a:endParaRPr>
          </a:p>
          <a:p>
            <a:pPr marL="0" indent="0" defTabSz="406908">
              <a:spcBef>
                <a:spcPts val="0"/>
              </a:spcBef>
              <a:buClrTx/>
              <a:buSzTx/>
              <a:buNone/>
              <a:defRPr b="1" sz="1157">
                <a:solidFill>
                  <a:srgbClr val="F0E68C"/>
                </a:solidFill>
                <a:latin typeface="Courier New"/>
                <a:ea typeface="Courier New"/>
                <a:cs typeface="Courier New"/>
                <a:sym typeface="Courier New"/>
              </a:defRPr>
            </a:pPr>
            <a:r>
              <a:t>&lt;/div&gt;</a:t>
            </a:r>
            <a:endParaRPr b="0">
              <a:solidFill>
                <a:srgbClr val="373737"/>
              </a:solidFill>
              <a:latin typeface="Menlo Regular"/>
              <a:ea typeface="Menlo Regular"/>
              <a:cs typeface="Menlo Regular"/>
              <a:sym typeface="Menlo Regular"/>
            </a:endParaRPr>
          </a:p>
          <a:p>
            <a:pPr marL="0" indent="0" defTabSz="406908">
              <a:spcBef>
                <a:spcPts val="0"/>
              </a:spcBef>
              <a:buClrTx/>
              <a:buSzTx/>
              <a:buNone/>
              <a:defRPr sz="1157">
                <a:latin typeface="Courier New"/>
                <a:ea typeface="Courier New"/>
                <a:cs typeface="Courier New"/>
                <a:sym typeface="Courier New"/>
              </a:defRPr>
            </a:pPr>
            <a:r>
              <a:t>   </a:t>
            </a:r>
            <a:endParaRPr>
              <a:solidFill>
                <a:srgbClr val="373737"/>
              </a:solidFill>
              <a:latin typeface="Menlo Regular"/>
              <a:ea typeface="Menlo Regular"/>
              <a:cs typeface="Menlo Regular"/>
              <a:sym typeface="Menlo Regular"/>
            </a:endParaRPr>
          </a:p>
          <a:p>
            <a:pPr marL="0" indent="0" defTabSz="406908">
              <a:spcBef>
                <a:spcPts val="0"/>
              </a:spcBef>
              <a:buClrTx/>
              <a:buSzTx/>
              <a:buNone/>
              <a:defRPr sz="1157">
                <a:latin typeface="Courier New"/>
                <a:ea typeface="Courier New"/>
                <a:cs typeface="Courier New"/>
                <a:sym typeface="Courier New"/>
              </a:defRPr>
            </a:pPr>
            <a:r>
              <a:t>@if ($errors-&gt;any())</a:t>
            </a:r>
            <a:endParaRPr>
              <a:solidFill>
                <a:srgbClr val="373737"/>
              </a:solidFill>
              <a:latin typeface="Menlo Regular"/>
              <a:ea typeface="Menlo Regular"/>
              <a:cs typeface="Menlo Regular"/>
              <a:sym typeface="Menlo Regular"/>
            </a:endParaRPr>
          </a:p>
          <a:p>
            <a:pPr marL="0" indent="0" defTabSz="406908">
              <a:spcBef>
                <a:spcPts val="0"/>
              </a:spcBef>
              <a:buClrTx/>
              <a:buSzTx/>
              <a:buNone/>
              <a:defRPr sz="1157">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"alert alert-danger"</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06908">
              <a:spcBef>
                <a:spcPts val="0"/>
              </a:spcBef>
              <a:buClrTx/>
              <a:buSzTx/>
              <a:buNone/>
              <a:defRPr sz="1157">
                <a:latin typeface="Courier New"/>
                <a:ea typeface="Courier New"/>
                <a:cs typeface="Courier New"/>
                <a:sym typeface="Courier New"/>
              </a:defRPr>
            </a:pPr>
            <a:r>
              <a:t>        </a:t>
            </a:r>
            <a:r>
              <a:rPr b="1">
                <a:solidFill>
                  <a:srgbClr val="F0E68C"/>
                </a:solidFill>
              </a:rPr>
              <a:t>&lt;strong&gt;</a:t>
            </a:r>
            <a:r>
              <a:t>Whoops!</a:t>
            </a:r>
            <a:r>
              <a:rPr b="1">
                <a:solidFill>
                  <a:srgbClr val="F0E68C"/>
                </a:solidFill>
              </a:rPr>
              <a:t>&lt;/strong&gt;</a:t>
            </a:r>
            <a:r>
              <a:t> There were some problems with your input.</a:t>
            </a:r>
            <a:r>
              <a:rPr b="1">
                <a:solidFill>
                  <a:srgbClr val="F0E68C"/>
                </a:solidFill>
              </a:rPr>
              <a:t>&lt;br&gt;&lt;br&gt;</a:t>
            </a:r>
            <a:endParaRPr>
              <a:solidFill>
                <a:srgbClr val="373737"/>
              </a:solidFill>
              <a:latin typeface="Menlo Regular"/>
              <a:ea typeface="Menlo Regular"/>
              <a:cs typeface="Menlo Regular"/>
              <a:sym typeface="Menlo Regular"/>
            </a:endParaRPr>
          </a:p>
          <a:p>
            <a:pPr marL="0" indent="0" defTabSz="406908">
              <a:spcBef>
                <a:spcPts val="0"/>
              </a:spcBef>
              <a:buClrTx/>
              <a:buSzTx/>
              <a:buNone/>
              <a:defRPr sz="1157">
                <a:latin typeface="Courier New"/>
                <a:ea typeface="Courier New"/>
                <a:cs typeface="Courier New"/>
                <a:sym typeface="Courier New"/>
              </a:defRPr>
            </a:pPr>
            <a:r>
              <a:t>        </a:t>
            </a:r>
            <a:r>
              <a:rPr b="1">
                <a:solidFill>
                  <a:srgbClr val="F0E68C"/>
                </a:solidFill>
              </a:rPr>
              <a:t>&lt;ul&gt;</a:t>
            </a:r>
            <a:endParaRPr>
              <a:solidFill>
                <a:srgbClr val="373737"/>
              </a:solidFill>
              <a:latin typeface="Menlo Regular"/>
              <a:ea typeface="Menlo Regular"/>
              <a:cs typeface="Menlo Regular"/>
              <a:sym typeface="Menlo Regular"/>
            </a:endParaRPr>
          </a:p>
          <a:p>
            <a:pPr marL="0" indent="0" defTabSz="406908">
              <a:spcBef>
                <a:spcPts val="0"/>
              </a:spcBef>
              <a:buClrTx/>
              <a:buSzTx/>
              <a:buNone/>
              <a:defRPr sz="1157">
                <a:latin typeface="Courier New"/>
                <a:ea typeface="Courier New"/>
                <a:cs typeface="Courier New"/>
                <a:sym typeface="Courier New"/>
              </a:defRPr>
            </a:pPr>
            <a:r>
              <a:t>            @foreach ($errors-&gt;all() as $error)</a:t>
            </a:r>
            <a:endParaRPr>
              <a:solidFill>
                <a:srgbClr val="373737"/>
              </a:solidFill>
              <a:latin typeface="Menlo Regular"/>
              <a:ea typeface="Menlo Regular"/>
              <a:cs typeface="Menlo Regular"/>
              <a:sym typeface="Menlo Regular"/>
            </a:endParaRPr>
          </a:p>
          <a:p>
            <a:pPr marL="0" indent="0" defTabSz="406908">
              <a:spcBef>
                <a:spcPts val="0"/>
              </a:spcBef>
              <a:buClrTx/>
              <a:buSzTx/>
              <a:buNone/>
              <a:defRPr sz="1157">
                <a:latin typeface="Courier New"/>
                <a:ea typeface="Courier New"/>
                <a:cs typeface="Courier New"/>
                <a:sym typeface="Courier New"/>
              </a:defRPr>
            </a:pPr>
            <a:r>
              <a:t>                </a:t>
            </a:r>
            <a:r>
              <a:rPr b="1">
                <a:solidFill>
                  <a:srgbClr val="F0E68C"/>
                </a:solidFill>
              </a:rPr>
              <a:t>&lt;li&gt;</a:t>
            </a:r>
            <a:r>
              <a:t>{{ $error }}</a:t>
            </a:r>
            <a:r>
              <a:rPr b="1">
                <a:solidFill>
                  <a:srgbClr val="F0E68C"/>
                </a:solidFill>
              </a:rPr>
              <a:t>&lt;/li&gt;</a:t>
            </a:r>
            <a:endParaRPr>
              <a:solidFill>
                <a:srgbClr val="373737"/>
              </a:solidFill>
              <a:latin typeface="Menlo Regular"/>
              <a:ea typeface="Menlo Regular"/>
              <a:cs typeface="Menlo Regular"/>
              <a:sym typeface="Menlo Regular"/>
            </a:endParaRPr>
          </a:p>
          <a:p>
            <a:pPr marL="0" indent="0" defTabSz="406908">
              <a:spcBef>
                <a:spcPts val="0"/>
              </a:spcBef>
              <a:buClrTx/>
              <a:buSzTx/>
              <a:buNone/>
              <a:defRPr sz="1157">
                <a:latin typeface="Courier New"/>
                <a:ea typeface="Courier New"/>
                <a:cs typeface="Courier New"/>
                <a:sym typeface="Courier New"/>
              </a:defRPr>
            </a:pPr>
            <a:r>
              <a:t>            @endforeach</a:t>
            </a:r>
            <a:endParaRPr>
              <a:solidFill>
                <a:srgbClr val="373737"/>
              </a:solidFill>
              <a:latin typeface="Menlo Regular"/>
              <a:ea typeface="Menlo Regular"/>
              <a:cs typeface="Menlo Regular"/>
              <a:sym typeface="Menlo Regular"/>
            </a:endParaRPr>
          </a:p>
          <a:p>
            <a:pPr marL="0" indent="0" defTabSz="406908">
              <a:spcBef>
                <a:spcPts val="0"/>
              </a:spcBef>
              <a:buClrTx/>
              <a:buSzTx/>
              <a:buNone/>
              <a:defRPr sz="1157">
                <a:latin typeface="Courier New"/>
                <a:ea typeface="Courier New"/>
                <a:cs typeface="Courier New"/>
                <a:sym typeface="Courier New"/>
              </a:defRPr>
            </a:pPr>
            <a:r>
              <a:t>        </a:t>
            </a:r>
            <a:r>
              <a:rPr b="1">
                <a:solidFill>
                  <a:srgbClr val="F0E68C"/>
                </a:solidFill>
              </a:rPr>
              <a:t>&lt;/ul&gt;</a:t>
            </a:r>
            <a:endParaRPr>
              <a:solidFill>
                <a:srgbClr val="373737"/>
              </a:solidFill>
              <a:latin typeface="Menlo Regular"/>
              <a:ea typeface="Menlo Regular"/>
              <a:cs typeface="Menlo Regular"/>
              <a:sym typeface="Menlo Regular"/>
            </a:endParaRPr>
          </a:p>
          <a:p>
            <a:pPr marL="0" indent="0" defTabSz="406908">
              <a:spcBef>
                <a:spcPts val="0"/>
              </a:spcBef>
              <a:buClrTx/>
              <a:buSzTx/>
              <a:buNone/>
              <a:defRPr b="1" sz="1157">
                <a:solidFill>
                  <a:srgbClr val="F0E68C"/>
                </a:solidFill>
                <a:latin typeface="Courier New"/>
                <a:ea typeface="Courier New"/>
                <a:cs typeface="Courier New"/>
                <a:sym typeface="Courier New"/>
              </a:defRPr>
            </a:pPr>
            <a:r>
              <a:rPr b="0">
                <a:solidFill>
                  <a:srgbClr val="FFFFFF"/>
                </a:solidFill>
              </a:rPr>
              <a:t>    </a:t>
            </a:r>
            <a:r>
              <a:t>&lt;/div&gt;</a:t>
            </a:r>
            <a:endParaRPr b="0">
              <a:solidFill>
                <a:srgbClr val="373737"/>
              </a:solidFill>
              <a:latin typeface="Menlo Regular"/>
              <a:ea typeface="Menlo Regular"/>
              <a:cs typeface="Menlo Regular"/>
              <a:sym typeface="Menlo Regular"/>
            </a:endParaRPr>
          </a:p>
          <a:p>
            <a:pPr marL="0" indent="0" defTabSz="406908">
              <a:spcBef>
                <a:spcPts val="0"/>
              </a:spcBef>
              <a:buClrTx/>
              <a:buSzTx/>
              <a:buNone/>
              <a:defRPr sz="1157">
                <a:latin typeface="Courier New"/>
                <a:ea typeface="Courier New"/>
                <a:cs typeface="Courier New"/>
                <a:sym typeface="Courier New"/>
              </a:defRPr>
            </a:pPr>
            <a:r>
              <a:t>@endif</a:t>
            </a:r>
            <a:endParaRPr>
              <a:solidFill>
                <a:srgbClr val="373737"/>
              </a:solidFill>
              <a:latin typeface="Menlo Regular"/>
              <a:ea typeface="Menlo Regular"/>
              <a:cs typeface="Menlo Regular"/>
              <a:sym typeface="Menlo Regular"/>
            </a:endParaRPr>
          </a:p>
          <a:p>
            <a:pPr marL="0" indent="0" defTabSz="406908">
              <a:spcBef>
                <a:spcPts val="0"/>
              </a:spcBef>
              <a:buClrTx/>
              <a:buSzTx/>
              <a:buNone/>
              <a:defRPr sz="1157">
                <a:latin typeface="Courier New"/>
                <a:ea typeface="Courier New"/>
                <a:cs typeface="Courier New"/>
                <a:sym typeface="Courier New"/>
              </a:defRPr>
            </a:pPr>
            <a:r>
              <a:t>   </a:t>
            </a:r>
            <a:endParaRPr>
              <a:solidFill>
                <a:srgbClr val="373737"/>
              </a:solidFill>
              <a:latin typeface="Menlo Regular"/>
              <a:ea typeface="Menlo Regular"/>
              <a:cs typeface="Menlo Regular"/>
              <a:sym typeface="Menlo Regular"/>
            </a:endParaRPr>
          </a:p>
          <a:p>
            <a:pPr marL="0" indent="0" defTabSz="406908">
              <a:spcBef>
                <a:spcPts val="0"/>
              </a:spcBef>
              <a:buClrTx/>
              <a:buSzTx/>
              <a:buNone/>
              <a:defRPr sz="1157">
                <a:solidFill>
                  <a:srgbClr val="FFA0A0"/>
                </a:solidFill>
                <a:latin typeface="Courier New"/>
                <a:ea typeface="Courier New"/>
                <a:cs typeface="Courier New"/>
                <a:sym typeface="Courier New"/>
              </a:defRPr>
            </a:pPr>
            <a:r>
              <a:rPr b="1">
                <a:solidFill>
                  <a:srgbClr val="F0E68C"/>
                </a:solidFill>
              </a:rPr>
              <a:t>&lt;form</a:t>
            </a:r>
            <a:r>
              <a:rPr>
                <a:solidFill>
                  <a:srgbClr val="FFFFFF"/>
                </a:solidFill>
              </a:rPr>
              <a:t> </a:t>
            </a:r>
            <a:r>
              <a:rPr b="1">
                <a:solidFill>
                  <a:srgbClr val="BDB76B"/>
                </a:solidFill>
              </a:rPr>
              <a:t>action</a:t>
            </a:r>
            <a:r>
              <a:rPr>
                <a:solidFill>
                  <a:srgbClr val="FFFFFF"/>
                </a:solidFill>
              </a:rPr>
              <a:t>=</a:t>
            </a:r>
            <a:r>
              <a:t>"{{ route('products.store') }}"</a:t>
            </a:r>
            <a:r>
              <a:rPr>
                <a:solidFill>
                  <a:srgbClr val="FFFFFF"/>
                </a:solidFill>
              </a:rPr>
              <a:t> </a:t>
            </a:r>
            <a:r>
              <a:rPr b="1">
                <a:solidFill>
                  <a:srgbClr val="BDB76B"/>
                </a:solidFill>
              </a:rPr>
              <a:t>method</a:t>
            </a:r>
            <a:r>
              <a:rPr>
                <a:solidFill>
                  <a:srgbClr val="FFFFFF"/>
                </a:solidFill>
              </a:rPr>
              <a:t>=</a:t>
            </a:r>
            <a:r>
              <a:t>"POST"</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06908">
              <a:spcBef>
                <a:spcPts val="0"/>
              </a:spcBef>
              <a:buClrTx/>
              <a:buSzTx/>
              <a:buNone/>
              <a:defRPr sz="1157">
                <a:latin typeface="Courier New"/>
                <a:ea typeface="Courier New"/>
                <a:cs typeface="Courier New"/>
                <a:sym typeface="Courier New"/>
              </a:defRPr>
            </a:pPr>
            <a:r>
              <a:t>    @csrf</a:t>
            </a:r>
            <a:endParaRPr>
              <a:solidFill>
                <a:srgbClr val="373737"/>
              </a:solidFill>
              <a:latin typeface="Menlo Regular"/>
              <a:ea typeface="Menlo Regular"/>
              <a:cs typeface="Menlo Regular"/>
              <a:sym typeface="Menlo Regular"/>
            </a:endParaRPr>
          </a:p>
          <a:p>
            <a:pPr marL="0" indent="0" defTabSz="406908">
              <a:spcBef>
                <a:spcPts val="0"/>
              </a:spcBef>
              <a:buClrTx/>
              <a:buSzTx/>
              <a:buNone/>
              <a:defRPr sz="1157">
                <a:latin typeface="Courier New"/>
                <a:ea typeface="Courier New"/>
                <a:cs typeface="Courier New"/>
                <a:sym typeface="Courier New"/>
              </a:defRPr>
            </a:pPr>
            <a:r>
              <a:t>  </a:t>
            </a:r>
            <a:endParaRPr>
              <a:solidFill>
                <a:srgbClr val="373737"/>
              </a:solidFill>
              <a:latin typeface="Menlo Regular"/>
              <a:ea typeface="Menlo Regular"/>
              <a:cs typeface="Menlo Regular"/>
              <a:sym typeface="Menlo Regular"/>
            </a:endParaRPr>
          </a:p>
          <a:p>
            <a:pPr marL="0" indent="0" defTabSz="406908">
              <a:spcBef>
                <a:spcPts val="0"/>
              </a:spcBef>
              <a:buClrTx/>
              <a:buSzTx/>
              <a:buNone/>
              <a:defRPr sz="1157">
                <a:latin typeface="Courier New"/>
                <a:ea typeface="Courier New"/>
                <a:cs typeface="Courier New"/>
                <a:sym typeface="Courier New"/>
              </a:defRPr>
            </a:pPr>
            <a:r>
              <a:t>     </a:t>
            </a:r>
            <a:r>
              <a:rPr b="1">
                <a:solidFill>
                  <a:srgbClr val="F0E68C"/>
                </a:solidFill>
              </a:rPr>
              <a:t>&lt;div</a:t>
            </a:r>
            <a:r>
              <a:t> </a:t>
            </a:r>
            <a:r>
              <a:rPr b="1">
                <a:solidFill>
                  <a:srgbClr val="BDB76B"/>
                </a:solidFill>
              </a:rPr>
              <a:t>class</a:t>
            </a:r>
            <a:r>
              <a:t>=</a:t>
            </a:r>
            <a:r>
              <a:rPr>
                <a:solidFill>
                  <a:srgbClr val="FFA0A0"/>
                </a:solidFill>
              </a:rPr>
              <a:t>"row"</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06908">
              <a:spcBef>
                <a:spcPts val="0"/>
              </a:spcBef>
              <a:buClrTx/>
              <a:buSzTx/>
              <a:buNone/>
              <a:defRPr sz="1157">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"col-xs-12 col-sm-12 col-md-12"</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06908">
              <a:spcBef>
                <a:spcPts val="0"/>
              </a:spcBef>
              <a:buClrTx/>
              <a:buSzTx/>
              <a:buNone/>
              <a:defRPr sz="1157">
                <a:latin typeface="Courier New"/>
                <a:ea typeface="Courier New"/>
                <a:cs typeface="Courier New"/>
                <a:sym typeface="Courier New"/>
              </a:defRPr>
            </a:pPr>
            <a:r>
              <a:t>            </a:t>
            </a:r>
            <a:r>
              <a:rPr b="1">
                <a:solidFill>
                  <a:srgbClr val="F0E68C"/>
                </a:solidFill>
              </a:rPr>
              <a:t>&lt;div</a:t>
            </a:r>
            <a:r>
              <a:t> </a:t>
            </a:r>
            <a:r>
              <a:rPr b="1">
                <a:solidFill>
                  <a:srgbClr val="BDB76B"/>
                </a:solidFill>
              </a:rPr>
              <a:t>class</a:t>
            </a:r>
            <a:r>
              <a:t>=</a:t>
            </a:r>
            <a:r>
              <a:rPr>
                <a:solidFill>
                  <a:srgbClr val="FFA0A0"/>
                </a:solidFill>
              </a:rPr>
              <a:t>"form-group"</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06908">
              <a:spcBef>
                <a:spcPts val="0"/>
              </a:spcBef>
              <a:buClrTx/>
              <a:buSzTx/>
              <a:buNone/>
              <a:defRPr sz="1157">
                <a:latin typeface="Courier New"/>
                <a:ea typeface="Courier New"/>
                <a:cs typeface="Courier New"/>
                <a:sym typeface="Courier New"/>
              </a:defRPr>
            </a:pPr>
            <a:r>
              <a:t>                </a:t>
            </a:r>
            <a:r>
              <a:rPr b="1">
                <a:solidFill>
                  <a:srgbClr val="F0E68C"/>
                </a:solidFill>
              </a:rPr>
              <a:t>&lt;strong&gt;</a:t>
            </a:r>
            <a:r>
              <a:t>Name:</a:t>
            </a:r>
            <a:r>
              <a:rPr b="1">
                <a:solidFill>
                  <a:srgbClr val="F0E68C"/>
                </a:solidFill>
              </a:rPr>
              <a:t>&lt;/strong&gt;</a:t>
            </a:r>
            <a:endParaRPr>
              <a:solidFill>
                <a:srgbClr val="373737"/>
              </a:solidFill>
              <a:latin typeface="Menlo Regular"/>
              <a:ea typeface="Menlo Regular"/>
              <a:cs typeface="Menlo Regular"/>
              <a:sym typeface="Menlo Regular"/>
            </a:endParaRPr>
          </a:p>
          <a:p>
            <a:pPr marL="0" indent="0" defTabSz="406908">
              <a:spcBef>
                <a:spcPts val="0"/>
              </a:spcBef>
              <a:buClrTx/>
              <a:buSzTx/>
              <a:buNone/>
              <a:defRPr sz="1157">
                <a:latin typeface="Courier New"/>
                <a:ea typeface="Courier New"/>
                <a:cs typeface="Courier New"/>
                <a:sym typeface="Courier New"/>
              </a:defRPr>
            </a:pPr>
            <a:r>
              <a:t>                </a:t>
            </a:r>
            <a:r>
              <a:rPr b="1">
                <a:solidFill>
                  <a:srgbClr val="F0E68C"/>
                </a:solidFill>
              </a:rPr>
              <a:t>&lt;input</a:t>
            </a:r>
            <a:r>
              <a:t> </a:t>
            </a:r>
            <a:r>
              <a:rPr b="1">
                <a:solidFill>
                  <a:srgbClr val="BDB76B"/>
                </a:solidFill>
              </a:rPr>
              <a:t>type</a:t>
            </a:r>
            <a:r>
              <a:t>=</a:t>
            </a:r>
            <a:r>
              <a:rPr>
                <a:solidFill>
                  <a:srgbClr val="FFA0A0"/>
                </a:solidFill>
              </a:rPr>
              <a:t>"text"</a:t>
            </a:r>
            <a:r>
              <a:t> </a:t>
            </a:r>
            <a:r>
              <a:rPr b="1">
                <a:solidFill>
                  <a:srgbClr val="BDB76B"/>
                </a:solidFill>
              </a:rPr>
              <a:t>name</a:t>
            </a:r>
            <a:r>
              <a:t>=</a:t>
            </a:r>
            <a:r>
              <a:rPr>
                <a:solidFill>
                  <a:srgbClr val="FFA0A0"/>
                </a:solidFill>
              </a:rPr>
              <a:t>"name"</a:t>
            </a:r>
            <a:r>
              <a:t> </a:t>
            </a:r>
            <a:r>
              <a:rPr b="1">
                <a:solidFill>
                  <a:srgbClr val="BDB76B"/>
                </a:solidFill>
              </a:rPr>
              <a:t>class</a:t>
            </a:r>
            <a:r>
              <a:t>=</a:t>
            </a:r>
            <a:r>
              <a:rPr>
                <a:solidFill>
                  <a:srgbClr val="FFA0A0"/>
                </a:solidFill>
              </a:rPr>
              <a:t>"form-control"</a:t>
            </a:r>
            <a:r>
              <a:t> </a:t>
            </a:r>
            <a:r>
              <a:rPr b="1">
                <a:solidFill>
                  <a:srgbClr val="BDB76B"/>
                </a:solidFill>
              </a:rPr>
              <a:t>placeholder</a:t>
            </a:r>
            <a:r>
              <a:t>=</a:t>
            </a:r>
            <a:r>
              <a:rPr>
                <a:solidFill>
                  <a:srgbClr val="FFA0A0"/>
                </a:solidFill>
              </a:rPr>
              <a:t>"Name"</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06908">
              <a:spcBef>
                <a:spcPts val="0"/>
              </a:spcBef>
              <a:buClrTx/>
              <a:buSzTx/>
              <a:buNone/>
              <a:defRPr sz="1157">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06908">
              <a:spcBef>
                <a:spcPts val="0"/>
              </a:spcBef>
              <a:buClrTx/>
              <a:buSzTx/>
              <a:buNone/>
              <a:defRPr sz="1157">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06908">
              <a:spcBef>
                <a:spcPts val="0"/>
              </a:spcBef>
              <a:buClrTx/>
              <a:buSzTx/>
              <a:buNone/>
              <a:defRPr sz="1157">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"col-xs-12 col-sm-12 col-md-12"</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06908">
              <a:spcBef>
                <a:spcPts val="0"/>
              </a:spcBef>
              <a:buClrTx/>
              <a:buSzTx/>
              <a:buNone/>
              <a:defRPr sz="1157">
                <a:latin typeface="Courier New"/>
                <a:ea typeface="Courier New"/>
                <a:cs typeface="Courier New"/>
                <a:sym typeface="Courier New"/>
              </a:defRPr>
            </a:pPr>
            <a:r>
              <a:t>            </a:t>
            </a:r>
            <a:r>
              <a:rPr b="1">
                <a:solidFill>
                  <a:srgbClr val="F0E68C"/>
                </a:solidFill>
              </a:rPr>
              <a:t>&lt;div</a:t>
            </a:r>
            <a:r>
              <a:t> </a:t>
            </a:r>
            <a:r>
              <a:rPr b="1">
                <a:solidFill>
                  <a:srgbClr val="BDB76B"/>
                </a:solidFill>
              </a:rPr>
              <a:t>class</a:t>
            </a:r>
            <a:r>
              <a:t>=</a:t>
            </a:r>
            <a:r>
              <a:rPr>
                <a:solidFill>
                  <a:srgbClr val="FFA0A0"/>
                </a:solidFill>
              </a:rPr>
              <a:t>"form-group"</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06908">
              <a:spcBef>
                <a:spcPts val="0"/>
              </a:spcBef>
              <a:buClrTx/>
              <a:buSzTx/>
              <a:buNone/>
              <a:defRPr sz="1157">
                <a:latin typeface="Courier New"/>
                <a:ea typeface="Courier New"/>
                <a:cs typeface="Courier New"/>
                <a:sym typeface="Courier New"/>
              </a:defRPr>
            </a:pPr>
            <a:r>
              <a:t>                </a:t>
            </a:r>
            <a:r>
              <a:rPr b="1">
                <a:solidFill>
                  <a:srgbClr val="F0E68C"/>
                </a:solidFill>
              </a:rPr>
              <a:t>&lt;strong&gt;</a:t>
            </a:r>
            <a:r>
              <a:t>Detail:</a:t>
            </a:r>
            <a:r>
              <a:rPr b="1">
                <a:solidFill>
                  <a:srgbClr val="F0E68C"/>
                </a:solidFill>
              </a:rPr>
              <a:t>&lt;/strong&gt;</a:t>
            </a:r>
            <a:endParaRPr>
              <a:solidFill>
                <a:srgbClr val="373737"/>
              </a:solidFill>
              <a:latin typeface="Menlo Regular"/>
              <a:ea typeface="Menlo Regular"/>
              <a:cs typeface="Menlo Regular"/>
              <a:sym typeface="Menlo Regular"/>
            </a:endParaRPr>
          </a:p>
          <a:p>
            <a:pPr marL="0" indent="0" defTabSz="406908">
              <a:spcBef>
                <a:spcPts val="0"/>
              </a:spcBef>
              <a:buClrTx/>
              <a:buSzTx/>
              <a:buNone/>
              <a:defRPr sz="1157">
                <a:latin typeface="Courier New"/>
                <a:ea typeface="Courier New"/>
                <a:cs typeface="Courier New"/>
                <a:sym typeface="Courier New"/>
              </a:defRPr>
            </a:pPr>
            <a:r>
              <a:t>                </a:t>
            </a:r>
            <a:r>
              <a:rPr b="1">
                <a:solidFill>
                  <a:srgbClr val="F0E68C"/>
                </a:solidFill>
              </a:rPr>
              <a:t>&lt;textarea</a:t>
            </a:r>
            <a:r>
              <a:t> </a:t>
            </a:r>
            <a:r>
              <a:rPr b="1">
                <a:solidFill>
                  <a:srgbClr val="BDB76B"/>
                </a:solidFill>
              </a:rPr>
              <a:t>class</a:t>
            </a:r>
            <a:r>
              <a:t>=</a:t>
            </a:r>
            <a:r>
              <a:rPr>
                <a:solidFill>
                  <a:srgbClr val="FFA0A0"/>
                </a:solidFill>
              </a:rPr>
              <a:t>"form-control"</a:t>
            </a:r>
            <a:r>
              <a:t> </a:t>
            </a:r>
            <a:r>
              <a:rPr b="1">
                <a:solidFill>
                  <a:srgbClr val="BDB76B"/>
                </a:solidFill>
              </a:rPr>
              <a:t>style</a:t>
            </a:r>
            <a:r>
              <a:t>=</a:t>
            </a:r>
            <a:r>
              <a:rPr>
                <a:solidFill>
                  <a:srgbClr val="FFA0A0"/>
                </a:solidFill>
              </a:rPr>
              <a:t>"</a:t>
            </a:r>
            <a:r>
              <a:t>height:</a:t>
            </a:r>
            <a:r>
              <a:rPr>
                <a:solidFill>
                  <a:srgbClr val="CD5C5C"/>
                </a:solidFill>
              </a:rPr>
              <a:t>150px</a:t>
            </a:r>
            <a:r>
              <a:rPr>
                <a:solidFill>
                  <a:srgbClr val="FFA0A0"/>
                </a:solidFill>
              </a:rPr>
              <a:t>"</a:t>
            </a:r>
            <a:r>
              <a:t> </a:t>
            </a:r>
            <a:r>
              <a:rPr b="1">
                <a:solidFill>
                  <a:srgbClr val="BDB76B"/>
                </a:solidFill>
              </a:rPr>
              <a:t>name</a:t>
            </a:r>
            <a:r>
              <a:t>=</a:t>
            </a:r>
            <a:r>
              <a:rPr>
                <a:solidFill>
                  <a:srgbClr val="FFA0A0"/>
                </a:solidFill>
              </a:rPr>
              <a:t>"detail"</a:t>
            </a:r>
            <a:r>
              <a:t> </a:t>
            </a:r>
            <a:r>
              <a:rPr b="1">
                <a:solidFill>
                  <a:srgbClr val="BDB76B"/>
                </a:solidFill>
              </a:rPr>
              <a:t>placeholder</a:t>
            </a:r>
            <a:r>
              <a:t>=</a:t>
            </a:r>
            <a:r>
              <a:rPr>
                <a:solidFill>
                  <a:srgbClr val="FFA0A0"/>
                </a:solidFill>
              </a:rPr>
              <a:t>"Detail"</a:t>
            </a:r>
            <a:r>
              <a:rPr b="1">
                <a:solidFill>
                  <a:srgbClr val="F0E68C"/>
                </a:solidFill>
              </a:rPr>
              <a:t>&gt;&lt;/textarea&gt;</a:t>
            </a:r>
            <a:endParaRPr>
              <a:solidFill>
                <a:srgbClr val="373737"/>
              </a:solidFill>
              <a:latin typeface="Menlo Regular"/>
              <a:ea typeface="Menlo Regular"/>
              <a:cs typeface="Menlo Regular"/>
              <a:sym typeface="Menlo Regular"/>
            </a:endParaRPr>
          </a:p>
          <a:p>
            <a:pPr marL="0" indent="0" defTabSz="406908">
              <a:spcBef>
                <a:spcPts val="0"/>
              </a:spcBef>
              <a:buClrTx/>
              <a:buSzTx/>
              <a:buNone/>
              <a:defRPr sz="1157">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06908">
              <a:spcBef>
                <a:spcPts val="0"/>
              </a:spcBef>
              <a:buClrTx/>
              <a:buSzTx/>
              <a:buNone/>
              <a:defRPr sz="1157">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06908">
              <a:spcBef>
                <a:spcPts val="0"/>
              </a:spcBef>
              <a:buClrTx/>
              <a:buSzTx/>
              <a:buNone/>
              <a:defRPr sz="1157">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"col-xs-12 col-sm-12 col-md-12 text-center"</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06908">
              <a:spcBef>
                <a:spcPts val="0"/>
              </a:spcBef>
              <a:buClrTx/>
              <a:buSzTx/>
              <a:buNone/>
              <a:defRPr sz="1157">
                <a:solidFill>
                  <a:srgbClr val="FFA0A0"/>
                </a:solidFill>
                <a:latin typeface="Courier New"/>
                <a:ea typeface="Courier New"/>
                <a:cs typeface="Courier New"/>
                <a:sym typeface="Courier New"/>
              </a:defRPr>
            </a:pPr>
            <a:r>
              <a:rPr>
                <a:solidFill>
                  <a:srgbClr val="FFFFFF"/>
                </a:solidFill>
              </a:rPr>
              <a:t>                </a:t>
            </a:r>
            <a:r>
              <a:rPr b="1">
                <a:solidFill>
                  <a:srgbClr val="F0E68C"/>
                </a:solidFill>
              </a:rPr>
              <a:t>&lt;button</a:t>
            </a:r>
            <a:r>
              <a:rPr>
                <a:solidFill>
                  <a:srgbClr val="FFFFFF"/>
                </a:solidFill>
              </a:rPr>
              <a:t> </a:t>
            </a:r>
            <a:r>
              <a:rPr b="1">
                <a:solidFill>
                  <a:srgbClr val="BDB76B"/>
                </a:solidFill>
              </a:rPr>
              <a:t>type</a:t>
            </a:r>
            <a:r>
              <a:rPr>
                <a:solidFill>
                  <a:srgbClr val="FFFFFF"/>
                </a:solidFill>
              </a:rPr>
              <a:t>=</a:t>
            </a:r>
            <a:r>
              <a:t>"submit"</a:t>
            </a:r>
            <a:r>
              <a:rPr>
                <a:solidFill>
                  <a:srgbClr val="FFFFFF"/>
                </a:solidFill>
              </a:rPr>
              <a:t> </a:t>
            </a:r>
            <a:r>
              <a:rPr b="1">
                <a:solidFill>
                  <a:srgbClr val="BDB76B"/>
                </a:solidFill>
              </a:rPr>
              <a:t>class</a:t>
            </a:r>
            <a:r>
              <a:rPr>
                <a:solidFill>
                  <a:srgbClr val="FFFFFF"/>
                </a:solidFill>
              </a:rPr>
              <a:t>=</a:t>
            </a:r>
            <a:r>
              <a:t>"btn btn-primary"</a:t>
            </a:r>
            <a:r>
              <a:rPr b="1">
                <a:solidFill>
                  <a:srgbClr val="F0E68C"/>
                </a:solidFill>
              </a:rPr>
              <a:t>&gt;</a:t>
            </a:r>
            <a:r>
              <a:rPr>
                <a:solidFill>
                  <a:srgbClr val="FFFFFF"/>
                </a:solidFill>
              </a:rPr>
              <a:t>Submit</a:t>
            </a:r>
            <a:r>
              <a:rPr b="1">
                <a:solidFill>
                  <a:srgbClr val="F0E68C"/>
                </a:solidFill>
              </a:rPr>
              <a:t>&lt;/button&gt;</a:t>
            </a:r>
            <a:endParaRPr>
              <a:solidFill>
                <a:srgbClr val="373737"/>
              </a:solidFill>
              <a:latin typeface="Menlo Regular"/>
              <a:ea typeface="Menlo Regular"/>
              <a:cs typeface="Menlo Regular"/>
              <a:sym typeface="Menlo Regular"/>
            </a:endParaRPr>
          </a:p>
          <a:p>
            <a:pPr marL="0" indent="0" defTabSz="406908">
              <a:spcBef>
                <a:spcPts val="0"/>
              </a:spcBef>
              <a:buClrTx/>
              <a:buSzTx/>
              <a:buNone/>
              <a:defRPr sz="1157">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06908">
              <a:spcBef>
                <a:spcPts val="0"/>
              </a:spcBef>
              <a:buClrTx/>
              <a:buSzTx/>
              <a:buNone/>
              <a:defRPr b="1" sz="1157">
                <a:solidFill>
                  <a:srgbClr val="F0E68C"/>
                </a:solidFill>
                <a:latin typeface="Courier New"/>
                <a:ea typeface="Courier New"/>
                <a:cs typeface="Courier New"/>
                <a:sym typeface="Courier New"/>
              </a:defRPr>
            </a:pPr>
            <a:r>
              <a:rPr b="0">
                <a:solidFill>
                  <a:srgbClr val="FFFFFF"/>
                </a:solidFill>
              </a:rPr>
              <a:t>    </a:t>
            </a:r>
            <a:r>
              <a:t>&lt;/div&gt;</a:t>
            </a:r>
            <a:endParaRPr b="0">
              <a:solidFill>
                <a:srgbClr val="373737"/>
              </a:solidFill>
              <a:latin typeface="Menlo Regular"/>
              <a:ea typeface="Menlo Regular"/>
              <a:cs typeface="Menlo Regular"/>
              <a:sym typeface="Menlo Regular"/>
            </a:endParaRPr>
          </a:p>
          <a:p>
            <a:pPr marL="0" indent="0" defTabSz="406908">
              <a:spcBef>
                <a:spcPts val="0"/>
              </a:spcBef>
              <a:buClrTx/>
              <a:buSzTx/>
              <a:buNone/>
              <a:defRPr sz="1157">
                <a:latin typeface="Courier New"/>
                <a:ea typeface="Courier New"/>
                <a:cs typeface="Courier New"/>
                <a:sym typeface="Courier New"/>
              </a:defRPr>
            </a:pPr>
            <a:r>
              <a:t>   </a:t>
            </a:r>
            <a:endParaRPr>
              <a:solidFill>
                <a:srgbClr val="373737"/>
              </a:solidFill>
              <a:latin typeface="Menlo Regular"/>
              <a:ea typeface="Menlo Regular"/>
              <a:cs typeface="Menlo Regular"/>
              <a:sym typeface="Menlo Regular"/>
            </a:endParaRPr>
          </a:p>
          <a:p>
            <a:pPr marL="0" indent="0" defTabSz="406908">
              <a:spcBef>
                <a:spcPts val="0"/>
              </a:spcBef>
              <a:buClrTx/>
              <a:buSzTx/>
              <a:buNone/>
              <a:defRPr b="1" sz="1157">
                <a:solidFill>
                  <a:srgbClr val="F0E68C"/>
                </a:solidFill>
                <a:latin typeface="Courier New"/>
                <a:ea typeface="Courier New"/>
                <a:cs typeface="Courier New"/>
                <a:sym typeface="Courier New"/>
              </a:defRPr>
            </a:pPr>
            <a:r>
              <a:t>&lt;/form&gt;</a:t>
            </a:r>
            <a:endParaRPr b="0">
              <a:solidFill>
                <a:srgbClr val="373737"/>
              </a:solidFill>
              <a:latin typeface="Menlo Regular"/>
              <a:ea typeface="Menlo Regular"/>
              <a:cs typeface="Menlo Regular"/>
              <a:sym typeface="Menlo Regular"/>
            </a:endParaRPr>
          </a:p>
          <a:p>
            <a:pPr marL="0" indent="0" defTabSz="406908">
              <a:spcBef>
                <a:spcPts val="0"/>
              </a:spcBef>
              <a:buClrTx/>
              <a:buSzTx/>
              <a:buNone/>
              <a:defRPr sz="1157">
                <a:latin typeface="Courier New"/>
                <a:ea typeface="Courier New"/>
                <a:cs typeface="Courier New"/>
                <a:sym typeface="Courier New"/>
              </a:defRPr>
            </a:pPr>
            <a:r>
              <a:t>@endsection</a:t>
            </a:r>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0" name="Create Blog"/>
          <p:cNvSpPr txBox="1"/>
          <p:nvPr>
            <p:ph type="title"/>
          </p:nvPr>
        </p:nvSpPr>
        <p:spPr>
          <a:prstGeom prst="rect">
            <a:avLst/>
          </a:prstGeom>
        </p:spPr>
        <p:txBody>
          <a:bodyPr/>
          <a:lstStyle/>
          <a:p>
            <a:pPr/>
            <a:r>
              <a:t>Create Blog</a:t>
            </a:r>
          </a:p>
        </p:txBody>
      </p:sp>
      <p:sp>
        <p:nvSpPr>
          <p:cNvPr id="521" name="Step 6"/>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Step 6</a:t>
            </a:r>
          </a:p>
        </p:txBody>
      </p:sp>
      <p:sp>
        <p:nvSpPr>
          <p:cNvPr id="522" name="Create:…"/>
          <p:cNvSpPr txBox="1"/>
          <p:nvPr>
            <p:ph type="body" idx="1"/>
          </p:nvPr>
        </p:nvSpPr>
        <p:spPr>
          <a:xfrm>
            <a:off x="1270000" y="3086100"/>
            <a:ext cx="19325678" cy="10312218"/>
          </a:xfrm>
          <a:prstGeom prst="rect">
            <a:avLst/>
          </a:prstGeom>
        </p:spPr>
        <p:txBody>
          <a:bodyPr/>
          <a:lstStyle/>
          <a:p>
            <a:pPr marL="0" indent="0" defTabSz="2121408">
              <a:spcBef>
                <a:spcPts val="2000"/>
              </a:spcBef>
              <a:buClrTx/>
              <a:buSzTx/>
              <a:buNone/>
              <a:defRPr sz="4176"/>
            </a:pPr>
            <a:r>
              <a:t>Create:</a:t>
            </a:r>
          </a:p>
          <a:p>
            <a:pPr marL="0" indent="0" defTabSz="2121408">
              <a:spcBef>
                <a:spcPts val="2000"/>
              </a:spcBef>
              <a:buClrTx/>
              <a:buSzTx/>
              <a:buNone/>
              <a:defRPr sz="4176"/>
            </a:pPr>
            <a:r>
              <a:t>4. edit.blade.php</a:t>
            </a:r>
          </a:p>
          <a:p>
            <a:pPr marL="0" indent="0" defTabSz="397763">
              <a:spcBef>
                <a:spcPts val="0"/>
              </a:spcBef>
              <a:buClrTx/>
              <a:buSzTx/>
              <a:buNone/>
              <a:defRPr sz="1131">
                <a:solidFill>
                  <a:srgbClr val="98FB98"/>
                </a:solidFill>
                <a:latin typeface="Courier New"/>
                <a:ea typeface="Courier New"/>
                <a:cs typeface="Courier New"/>
                <a:sym typeface="Courier New"/>
              </a:defRPr>
            </a:pPr>
          </a:p>
          <a:p>
            <a:pPr marL="0" indent="0" defTabSz="397763">
              <a:spcBef>
                <a:spcPts val="0"/>
              </a:spcBef>
              <a:buClrTx/>
              <a:buSzTx/>
              <a:buNone/>
              <a:defRPr b="1" sz="2001">
                <a:solidFill>
                  <a:srgbClr val="F0E68C"/>
                </a:solidFill>
                <a:latin typeface="Courier New"/>
                <a:ea typeface="Courier New"/>
                <a:cs typeface="Courier New"/>
                <a:sym typeface="Courier New"/>
              </a:defRPr>
            </a:pPr>
          </a:p>
          <a:p>
            <a:pPr marL="0" indent="0" defTabSz="397763">
              <a:spcBef>
                <a:spcPts val="0"/>
              </a:spcBef>
              <a:buClrTx/>
              <a:buSzTx/>
              <a:buNone/>
              <a:defRPr sz="1131">
                <a:latin typeface="Courier New"/>
                <a:ea typeface="Courier New"/>
                <a:cs typeface="Courier New"/>
                <a:sym typeface="Courier New"/>
              </a:defRPr>
            </a:pPr>
            <a:r>
              <a:t>@extends('products.layout')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@section('content')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solidFill>
                  <a:srgbClr val="BDB76B"/>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t>class</a:t>
            </a:r>
            <a:r>
              <a:rPr>
                <a:solidFill>
                  <a:srgbClr val="FFFFFF"/>
                </a:solidFill>
              </a:rPr>
              <a:t>=</a:t>
            </a:r>
            <a:r>
              <a:rPr>
                <a:solidFill>
                  <a:srgbClr val="FFA0A0"/>
                </a:solidFill>
              </a:rPr>
              <a:t>"row"</a:t>
            </a:r>
            <a:r>
              <a:rPr b="1">
                <a:solidFill>
                  <a:srgbClr val="F0E68C"/>
                </a:solidFill>
              </a:rPr>
              <a:t>&gt;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"col-lg-12 margin-tb"</a:t>
            </a:r>
            <a:r>
              <a:rPr b="1">
                <a:solidFill>
                  <a:srgbClr val="F0E68C"/>
                </a:solidFill>
              </a:rPr>
              <a:t>&gt;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r>
              <a:rPr b="1">
                <a:solidFill>
                  <a:srgbClr val="F0E68C"/>
                </a:solidFill>
              </a:rPr>
              <a:t>&lt;div</a:t>
            </a:r>
            <a:r>
              <a:t> </a:t>
            </a:r>
            <a:r>
              <a:rPr b="1">
                <a:solidFill>
                  <a:srgbClr val="BDB76B"/>
                </a:solidFill>
              </a:rPr>
              <a:t>class</a:t>
            </a:r>
            <a:r>
              <a:t>=</a:t>
            </a:r>
            <a:r>
              <a:rPr>
                <a:solidFill>
                  <a:srgbClr val="FFA0A0"/>
                </a:solidFill>
              </a:rPr>
              <a:t>"pull-left"</a:t>
            </a:r>
            <a:r>
              <a:rPr b="1">
                <a:solidFill>
                  <a:srgbClr val="F0E68C"/>
                </a:solidFill>
              </a:rPr>
              <a:t>&gt;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r>
              <a:rPr b="1">
                <a:solidFill>
                  <a:srgbClr val="F0E68C"/>
                </a:solidFill>
              </a:rPr>
              <a:t>&lt;h2&gt;</a:t>
            </a:r>
            <a:r>
              <a:t>Edit Product</a:t>
            </a:r>
            <a:r>
              <a:rPr b="1">
                <a:solidFill>
                  <a:srgbClr val="F0E68C"/>
                </a:solidFill>
              </a:rPr>
              <a:t>&lt;/h2&gt;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r>
              <a:rPr b="1">
                <a:solidFill>
                  <a:srgbClr val="F0E68C"/>
                </a:solidFill>
              </a:rPr>
              <a:t>&lt;div</a:t>
            </a:r>
            <a:r>
              <a:t> </a:t>
            </a:r>
            <a:r>
              <a:rPr b="1">
                <a:solidFill>
                  <a:srgbClr val="BDB76B"/>
                </a:solidFill>
              </a:rPr>
              <a:t>class</a:t>
            </a:r>
            <a:r>
              <a:t>=</a:t>
            </a:r>
            <a:r>
              <a:rPr>
                <a:solidFill>
                  <a:srgbClr val="FFA0A0"/>
                </a:solidFill>
              </a:rPr>
              <a:t>"pull-right"</a:t>
            </a:r>
            <a:r>
              <a:rPr b="1">
                <a:solidFill>
                  <a:srgbClr val="F0E68C"/>
                </a:solidFill>
              </a:rPr>
              <a:t>&gt;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solidFill>
                  <a:srgbClr val="FFA0A0"/>
                </a:solidFill>
                <a:latin typeface="Courier New"/>
                <a:ea typeface="Courier New"/>
                <a:cs typeface="Courier New"/>
                <a:sym typeface="Courier New"/>
              </a:defRPr>
            </a:pPr>
            <a:r>
              <a:rPr>
                <a:solidFill>
                  <a:srgbClr val="FFFFFF"/>
                </a:solidFill>
              </a:rPr>
              <a:t>                </a:t>
            </a:r>
            <a:r>
              <a:rPr b="1">
                <a:solidFill>
                  <a:srgbClr val="F0E68C"/>
                </a:solidFill>
              </a:rPr>
              <a:t>&lt;a</a:t>
            </a:r>
            <a:r>
              <a:rPr>
                <a:solidFill>
                  <a:srgbClr val="FFFFFF"/>
                </a:solidFill>
              </a:rPr>
              <a:t> </a:t>
            </a:r>
            <a:r>
              <a:rPr b="1">
                <a:solidFill>
                  <a:srgbClr val="BDB76B"/>
                </a:solidFill>
              </a:rPr>
              <a:t>class</a:t>
            </a:r>
            <a:r>
              <a:rPr>
                <a:solidFill>
                  <a:srgbClr val="FFFFFF"/>
                </a:solidFill>
              </a:rPr>
              <a:t>=</a:t>
            </a:r>
            <a:r>
              <a:t>"btn btn-primary"</a:t>
            </a:r>
            <a:r>
              <a:rPr>
                <a:solidFill>
                  <a:srgbClr val="FFFFFF"/>
                </a:solidFill>
              </a:rPr>
              <a:t> </a:t>
            </a:r>
            <a:r>
              <a:rPr b="1">
                <a:solidFill>
                  <a:srgbClr val="BDB76B"/>
                </a:solidFill>
              </a:rPr>
              <a:t>href</a:t>
            </a:r>
            <a:r>
              <a:rPr>
                <a:solidFill>
                  <a:srgbClr val="FFFFFF"/>
                </a:solidFill>
              </a:rPr>
              <a:t>=</a:t>
            </a:r>
            <a:r>
              <a:t>"{{ route('products.index') }}"</a:t>
            </a:r>
            <a:r>
              <a:rPr b="1">
                <a:solidFill>
                  <a:srgbClr val="F0E68C"/>
                </a:solidFill>
              </a:rPr>
              <a:t>&gt;</a:t>
            </a:r>
            <a:r>
              <a:rPr>
                <a:solidFill>
                  <a:srgbClr val="FFFFFF"/>
                </a:solidFill>
              </a:rPr>
              <a:t> Back</a:t>
            </a:r>
            <a:r>
              <a:rPr b="1">
                <a:solidFill>
                  <a:srgbClr val="F0E68C"/>
                </a:solidFill>
              </a:rPr>
              <a:t>&lt;/a&gt;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b="1" sz="1131">
                <a:solidFill>
                  <a:srgbClr val="F0E68C"/>
                </a:solidFill>
                <a:latin typeface="Courier New"/>
                <a:ea typeface="Courier New"/>
                <a:cs typeface="Courier New"/>
                <a:sym typeface="Courier New"/>
              </a:defRPr>
            </a:pPr>
            <a:r>
              <a:rPr b="0">
                <a:solidFill>
                  <a:srgbClr val="FFFFFF"/>
                </a:solidFill>
              </a:rPr>
              <a:t>    </a:t>
            </a:r>
            <a:r>
              <a:t>&lt;/div&gt;</a:t>
            </a:r>
            <a:endParaRPr b="0">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@if ($errors-&gt;any())</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"alert alert-danger"</a:t>
            </a:r>
            <a:r>
              <a:rPr b="1">
                <a:solidFill>
                  <a:srgbClr val="F0E68C"/>
                </a:solidFill>
              </a:rPr>
              <a:t>&gt;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r>
              <a:rPr b="1">
                <a:solidFill>
                  <a:srgbClr val="F0E68C"/>
                </a:solidFill>
              </a:rPr>
              <a:t>&lt;strong&gt;</a:t>
            </a:r>
            <a:r>
              <a:t>Whoops!</a:t>
            </a:r>
            <a:r>
              <a:rPr b="1">
                <a:solidFill>
                  <a:srgbClr val="F0E68C"/>
                </a:solidFill>
              </a:rPr>
              <a:t>&lt;/strong&gt;</a:t>
            </a:r>
            <a:r>
              <a:t> There were some problems with your input.</a:t>
            </a:r>
            <a:r>
              <a:rPr b="1">
                <a:solidFill>
                  <a:srgbClr val="F0E68C"/>
                </a:solidFill>
              </a:rPr>
              <a:t>&lt;br&gt;&lt;br&gt;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r>
              <a:rPr b="1">
                <a:solidFill>
                  <a:srgbClr val="F0E68C"/>
                </a:solidFill>
              </a:rPr>
              <a:t>&lt;ul&gt;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@foreach ($errors-&gt;all() as $error)</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r>
              <a:rPr b="1">
                <a:solidFill>
                  <a:srgbClr val="F0E68C"/>
                </a:solidFill>
              </a:rPr>
              <a:t>&lt;li&gt;</a:t>
            </a:r>
            <a:r>
              <a:t>{{ $error }}</a:t>
            </a:r>
            <a:r>
              <a:rPr b="1">
                <a:solidFill>
                  <a:srgbClr val="F0E68C"/>
                </a:solidFill>
              </a:rPr>
              <a:t>&lt;/li&gt;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@endforeach</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r>
              <a:rPr b="1">
                <a:solidFill>
                  <a:srgbClr val="F0E68C"/>
                </a:solidFill>
              </a:rPr>
              <a:t>&lt;/ul&gt;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@endif</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solidFill>
                  <a:srgbClr val="FFA0A0"/>
                </a:solidFill>
                <a:latin typeface="Courier New"/>
                <a:ea typeface="Courier New"/>
                <a:cs typeface="Courier New"/>
                <a:sym typeface="Courier New"/>
              </a:defRPr>
            </a:pPr>
            <a:r>
              <a:rPr>
                <a:solidFill>
                  <a:srgbClr val="FFFFFF"/>
                </a:solidFill>
              </a:rPr>
              <a:t>    </a:t>
            </a:r>
            <a:r>
              <a:rPr b="1">
                <a:solidFill>
                  <a:srgbClr val="F0E68C"/>
                </a:solidFill>
              </a:rPr>
              <a:t>&lt;form</a:t>
            </a:r>
            <a:r>
              <a:rPr>
                <a:solidFill>
                  <a:srgbClr val="FFFFFF"/>
                </a:solidFill>
              </a:rPr>
              <a:t> </a:t>
            </a:r>
            <a:r>
              <a:rPr b="1">
                <a:solidFill>
                  <a:srgbClr val="BDB76B"/>
                </a:solidFill>
              </a:rPr>
              <a:t>action</a:t>
            </a:r>
            <a:r>
              <a:rPr>
                <a:solidFill>
                  <a:srgbClr val="FFFFFF"/>
                </a:solidFill>
              </a:rPr>
              <a:t>=</a:t>
            </a:r>
            <a:r>
              <a:t>"{{ route('products.update',$product-&gt;</a:t>
            </a:r>
            <a:r>
              <a:rPr>
                <a:solidFill>
                  <a:srgbClr val="FFFFFF"/>
                </a:solidFill>
              </a:rPr>
              <a:t>id) }}" method="POST"&gt;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@csrf</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@method('PUT')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r>
              <a:rPr b="1">
                <a:solidFill>
                  <a:srgbClr val="F0E68C"/>
                </a:solidFill>
              </a:rPr>
              <a:t>&lt;div</a:t>
            </a:r>
            <a:r>
              <a:t> </a:t>
            </a:r>
            <a:r>
              <a:rPr b="1">
                <a:solidFill>
                  <a:srgbClr val="BDB76B"/>
                </a:solidFill>
              </a:rPr>
              <a:t>class</a:t>
            </a:r>
            <a:r>
              <a:t>=</a:t>
            </a:r>
            <a:r>
              <a:rPr>
                <a:solidFill>
                  <a:srgbClr val="FFA0A0"/>
                </a:solidFill>
              </a:rPr>
              <a:t>"row"</a:t>
            </a:r>
            <a:r>
              <a:rPr b="1">
                <a:solidFill>
                  <a:srgbClr val="F0E68C"/>
                </a:solidFill>
              </a:rPr>
              <a:t>&gt;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"col-xs-12 col-sm-12 col-md-12"</a:t>
            </a:r>
            <a:r>
              <a:rPr b="1">
                <a:solidFill>
                  <a:srgbClr val="F0E68C"/>
                </a:solidFill>
              </a:rPr>
              <a:t>&gt;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r>
              <a:rPr b="1">
                <a:solidFill>
                  <a:srgbClr val="F0E68C"/>
                </a:solidFill>
              </a:rPr>
              <a:t>&lt;div</a:t>
            </a:r>
            <a:r>
              <a:t> </a:t>
            </a:r>
            <a:r>
              <a:rPr b="1">
                <a:solidFill>
                  <a:srgbClr val="BDB76B"/>
                </a:solidFill>
              </a:rPr>
              <a:t>class</a:t>
            </a:r>
            <a:r>
              <a:t>=</a:t>
            </a:r>
            <a:r>
              <a:rPr>
                <a:solidFill>
                  <a:srgbClr val="FFA0A0"/>
                </a:solidFill>
              </a:rPr>
              <a:t>"form-group"</a:t>
            </a:r>
            <a:r>
              <a:rPr b="1">
                <a:solidFill>
                  <a:srgbClr val="F0E68C"/>
                </a:solidFill>
              </a:rPr>
              <a:t>&gt;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r>
              <a:rPr b="1">
                <a:solidFill>
                  <a:srgbClr val="F0E68C"/>
                </a:solidFill>
              </a:rPr>
              <a:t>&lt;strong&gt;</a:t>
            </a:r>
            <a:r>
              <a:t>Name:</a:t>
            </a:r>
            <a:r>
              <a:rPr b="1">
                <a:solidFill>
                  <a:srgbClr val="F0E68C"/>
                </a:solidFill>
              </a:rPr>
              <a:t>&lt;/strong&gt;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r>
              <a:rPr b="1">
                <a:solidFill>
                  <a:srgbClr val="F0E68C"/>
                </a:solidFill>
              </a:rPr>
              <a:t>&lt;input</a:t>
            </a:r>
            <a:r>
              <a:t> </a:t>
            </a:r>
            <a:r>
              <a:rPr b="1">
                <a:solidFill>
                  <a:srgbClr val="BDB76B"/>
                </a:solidFill>
              </a:rPr>
              <a:t>type</a:t>
            </a:r>
            <a:r>
              <a:t>=</a:t>
            </a:r>
            <a:r>
              <a:rPr>
                <a:solidFill>
                  <a:srgbClr val="FFA0A0"/>
                </a:solidFill>
              </a:rPr>
              <a:t>"text"</a:t>
            </a:r>
            <a:r>
              <a:t> </a:t>
            </a:r>
            <a:r>
              <a:rPr b="1">
                <a:solidFill>
                  <a:srgbClr val="BDB76B"/>
                </a:solidFill>
              </a:rPr>
              <a:t>name</a:t>
            </a:r>
            <a:r>
              <a:t>=</a:t>
            </a:r>
            <a:r>
              <a:rPr>
                <a:solidFill>
                  <a:srgbClr val="FFA0A0"/>
                </a:solidFill>
              </a:rPr>
              <a:t>"name"</a:t>
            </a:r>
            <a:r>
              <a:t> </a:t>
            </a:r>
            <a:r>
              <a:rPr b="1">
                <a:solidFill>
                  <a:srgbClr val="BDB76B"/>
                </a:solidFill>
              </a:rPr>
              <a:t>value</a:t>
            </a:r>
            <a:r>
              <a:t>=</a:t>
            </a:r>
            <a:r>
              <a:rPr>
                <a:solidFill>
                  <a:srgbClr val="FFA0A0"/>
                </a:solidFill>
              </a:rPr>
              <a:t>"{{ $product-&gt;</a:t>
            </a:r>
            <a:r>
              <a:t>name }}" class="form-control" placeholder="Name"&gt;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"col-xs-12 col-sm-12 col-md-12"</a:t>
            </a:r>
            <a:r>
              <a:rPr b="1">
                <a:solidFill>
                  <a:srgbClr val="F0E68C"/>
                </a:solidFill>
              </a:rPr>
              <a:t>&gt;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r>
              <a:rPr b="1">
                <a:solidFill>
                  <a:srgbClr val="F0E68C"/>
                </a:solidFill>
              </a:rPr>
              <a:t>&lt;div</a:t>
            </a:r>
            <a:r>
              <a:t> </a:t>
            </a:r>
            <a:r>
              <a:rPr b="1">
                <a:solidFill>
                  <a:srgbClr val="BDB76B"/>
                </a:solidFill>
              </a:rPr>
              <a:t>class</a:t>
            </a:r>
            <a:r>
              <a:t>=</a:t>
            </a:r>
            <a:r>
              <a:rPr>
                <a:solidFill>
                  <a:srgbClr val="FFA0A0"/>
                </a:solidFill>
              </a:rPr>
              <a:t>"form-group"</a:t>
            </a:r>
            <a:r>
              <a:rPr b="1">
                <a:solidFill>
                  <a:srgbClr val="F0E68C"/>
                </a:solidFill>
              </a:rPr>
              <a:t>&gt;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r>
              <a:rPr b="1">
                <a:solidFill>
                  <a:srgbClr val="F0E68C"/>
                </a:solidFill>
              </a:rPr>
              <a:t>&lt;strong&gt;</a:t>
            </a:r>
            <a:r>
              <a:t>Detail:</a:t>
            </a:r>
            <a:r>
              <a:rPr b="1">
                <a:solidFill>
                  <a:srgbClr val="F0E68C"/>
                </a:solidFill>
              </a:rPr>
              <a:t>&lt;/strong&gt;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r>
              <a:rPr b="1">
                <a:solidFill>
                  <a:srgbClr val="F0E68C"/>
                </a:solidFill>
              </a:rPr>
              <a:t>&lt;textarea</a:t>
            </a:r>
            <a:r>
              <a:t> </a:t>
            </a:r>
            <a:r>
              <a:rPr b="1">
                <a:solidFill>
                  <a:srgbClr val="BDB76B"/>
                </a:solidFill>
              </a:rPr>
              <a:t>class</a:t>
            </a:r>
            <a:r>
              <a:t>=</a:t>
            </a:r>
            <a:r>
              <a:rPr>
                <a:solidFill>
                  <a:srgbClr val="FFA0A0"/>
                </a:solidFill>
              </a:rPr>
              <a:t>"form-control"</a:t>
            </a:r>
            <a:r>
              <a:t> </a:t>
            </a:r>
            <a:r>
              <a:rPr b="1">
                <a:solidFill>
                  <a:srgbClr val="BDB76B"/>
                </a:solidFill>
              </a:rPr>
              <a:t>style</a:t>
            </a:r>
            <a:r>
              <a:t>=</a:t>
            </a:r>
            <a:r>
              <a:rPr>
                <a:solidFill>
                  <a:srgbClr val="FFA0A0"/>
                </a:solidFill>
              </a:rPr>
              <a:t>"</a:t>
            </a:r>
            <a:r>
              <a:t>height:</a:t>
            </a:r>
            <a:r>
              <a:rPr>
                <a:solidFill>
                  <a:srgbClr val="CD5C5C"/>
                </a:solidFill>
              </a:rPr>
              <a:t>150px</a:t>
            </a:r>
            <a:r>
              <a:rPr>
                <a:solidFill>
                  <a:srgbClr val="FFA0A0"/>
                </a:solidFill>
              </a:rPr>
              <a:t>"</a:t>
            </a:r>
            <a:r>
              <a:t> </a:t>
            </a:r>
            <a:r>
              <a:rPr b="1">
                <a:solidFill>
                  <a:srgbClr val="BDB76B"/>
                </a:solidFill>
              </a:rPr>
              <a:t>name</a:t>
            </a:r>
            <a:r>
              <a:t>=</a:t>
            </a:r>
            <a:r>
              <a:rPr>
                <a:solidFill>
                  <a:srgbClr val="FFA0A0"/>
                </a:solidFill>
              </a:rPr>
              <a:t>"detail"</a:t>
            </a:r>
            <a:r>
              <a:t> </a:t>
            </a:r>
            <a:r>
              <a:rPr b="1">
                <a:solidFill>
                  <a:srgbClr val="BDB76B"/>
                </a:solidFill>
              </a:rPr>
              <a:t>placeholder</a:t>
            </a:r>
            <a:r>
              <a:t>=</a:t>
            </a:r>
            <a:r>
              <a:rPr>
                <a:solidFill>
                  <a:srgbClr val="FFA0A0"/>
                </a:solidFill>
              </a:rPr>
              <a:t>"Detail"</a:t>
            </a:r>
            <a:r>
              <a:rPr b="1">
                <a:solidFill>
                  <a:srgbClr val="F0E68C"/>
                </a:solidFill>
              </a:rPr>
              <a:t>&gt;</a:t>
            </a:r>
            <a:r>
              <a:t>{{ $product-&gt;detail }}</a:t>
            </a:r>
            <a:r>
              <a:rPr b="1">
                <a:solidFill>
                  <a:srgbClr val="F0E68C"/>
                </a:solidFill>
              </a:rPr>
              <a:t>&lt;/textarea&gt;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"col-xs-12 col-sm-12 col-md-12 text-center"</a:t>
            </a:r>
            <a:r>
              <a:rPr b="1">
                <a:solidFill>
                  <a:srgbClr val="F0E68C"/>
                </a:solidFill>
              </a:rPr>
              <a:t>&gt;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solidFill>
                  <a:srgbClr val="FFA0A0"/>
                </a:solidFill>
                <a:latin typeface="Courier New"/>
                <a:ea typeface="Courier New"/>
                <a:cs typeface="Courier New"/>
                <a:sym typeface="Courier New"/>
              </a:defRPr>
            </a:pPr>
            <a:r>
              <a:rPr>
                <a:solidFill>
                  <a:srgbClr val="FFFFFF"/>
                </a:solidFill>
              </a:rPr>
              <a:t>              </a:t>
            </a:r>
            <a:r>
              <a:rPr b="1">
                <a:solidFill>
                  <a:srgbClr val="F0E68C"/>
                </a:solidFill>
              </a:rPr>
              <a:t>&lt;button</a:t>
            </a:r>
            <a:r>
              <a:rPr>
                <a:solidFill>
                  <a:srgbClr val="FFFFFF"/>
                </a:solidFill>
              </a:rPr>
              <a:t> </a:t>
            </a:r>
            <a:r>
              <a:rPr b="1">
                <a:solidFill>
                  <a:srgbClr val="BDB76B"/>
                </a:solidFill>
              </a:rPr>
              <a:t>type</a:t>
            </a:r>
            <a:r>
              <a:rPr>
                <a:solidFill>
                  <a:srgbClr val="FFFFFF"/>
                </a:solidFill>
              </a:rPr>
              <a:t>=</a:t>
            </a:r>
            <a:r>
              <a:t>"submit"</a:t>
            </a:r>
            <a:r>
              <a:rPr>
                <a:solidFill>
                  <a:srgbClr val="FFFFFF"/>
                </a:solidFill>
              </a:rPr>
              <a:t> </a:t>
            </a:r>
            <a:r>
              <a:rPr b="1">
                <a:solidFill>
                  <a:srgbClr val="BDB76B"/>
                </a:solidFill>
              </a:rPr>
              <a:t>class</a:t>
            </a:r>
            <a:r>
              <a:rPr>
                <a:solidFill>
                  <a:srgbClr val="FFFFFF"/>
                </a:solidFill>
              </a:rPr>
              <a:t>=</a:t>
            </a:r>
            <a:r>
              <a:t>"btn btn-primary"</a:t>
            </a:r>
            <a:r>
              <a:rPr b="1">
                <a:solidFill>
                  <a:srgbClr val="F0E68C"/>
                </a:solidFill>
              </a:rPr>
              <a:t>&gt;</a:t>
            </a:r>
            <a:r>
              <a:rPr>
                <a:solidFill>
                  <a:srgbClr val="FFFFFF"/>
                </a:solidFill>
              </a:rPr>
              <a:t>Submit</a:t>
            </a:r>
            <a:r>
              <a:rPr b="1">
                <a:solidFill>
                  <a:srgbClr val="F0E68C"/>
                </a:solidFill>
              </a:rPr>
              <a:t>&lt;/button&gt;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   </a:t>
            </a:r>
            <a:endParaRPr>
              <a:solidFill>
                <a:srgbClr val="373737"/>
              </a:solidFill>
              <a:latin typeface="Menlo Regular"/>
              <a:ea typeface="Menlo Regular"/>
              <a:cs typeface="Menlo Regular"/>
              <a:sym typeface="Menlo Regular"/>
            </a:endParaRPr>
          </a:p>
          <a:p>
            <a:pPr marL="0" indent="0" defTabSz="397763">
              <a:spcBef>
                <a:spcPts val="0"/>
              </a:spcBef>
              <a:buClrTx/>
              <a:buSzTx/>
              <a:buNone/>
              <a:defRPr b="1" sz="1131">
                <a:solidFill>
                  <a:srgbClr val="F0E68C"/>
                </a:solidFill>
                <a:latin typeface="Courier New"/>
                <a:ea typeface="Courier New"/>
                <a:cs typeface="Courier New"/>
                <a:sym typeface="Courier New"/>
              </a:defRPr>
            </a:pPr>
            <a:r>
              <a:rPr b="0">
                <a:solidFill>
                  <a:srgbClr val="FFFFFF"/>
                </a:solidFill>
              </a:rPr>
              <a:t>    </a:t>
            </a:r>
            <a:r>
              <a:t>&lt;/form&gt;</a:t>
            </a:r>
            <a:endParaRPr b="0">
              <a:solidFill>
                <a:srgbClr val="373737"/>
              </a:solidFill>
              <a:latin typeface="Menlo Regular"/>
              <a:ea typeface="Menlo Regular"/>
              <a:cs typeface="Menlo Regular"/>
              <a:sym typeface="Menlo Regular"/>
            </a:endParaRPr>
          </a:p>
          <a:p>
            <a:pPr marL="0" indent="0" defTabSz="397763">
              <a:spcBef>
                <a:spcPts val="0"/>
              </a:spcBef>
              <a:buClrTx/>
              <a:buSzTx/>
              <a:buNone/>
              <a:defRPr sz="1131">
                <a:latin typeface="Courier New"/>
                <a:ea typeface="Courier New"/>
                <a:cs typeface="Courier New"/>
                <a:sym typeface="Courier New"/>
              </a:defRPr>
            </a:pPr>
            <a:r>
              <a:t>@endsection</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Installation"/>
          <p:cNvSpPr txBox="1"/>
          <p:nvPr>
            <p:ph type="title"/>
          </p:nvPr>
        </p:nvSpPr>
        <p:spPr>
          <a:xfrm>
            <a:off x="1270000" y="792774"/>
            <a:ext cx="21844000" cy="1557438"/>
          </a:xfrm>
          <a:prstGeom prst="rect">
            <a:avLst/>
          </a:prstGeom>
        </p:spPr>
        <p:txBody>
          <a:bodyPr/>
          <a:lstStyle/>
          <a:p>
            <a:pPr/>
            <a:r>
              <a:t>Installation</a:t>
            </a:r>
          </a:p>
        </p:txBody>
      </p:sp>
      <p:sp>
        <p:nvSpPr>
          <p:cNvPr id="185" name="Option 3: Using Docke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Option 3: Using Docker</a:t>
            </a:r>
          </a:p>
        </p:txBody>
      </p:sp>
      <p:sp>
        <p:nvSpPr>
          <p:cNvPr id="186" name="Install &amp; Use Docker Docker is a tool designed to make it easier to create, deploy, and run applications by using containers. Containers allow a developer to package up an application with all of the parts it needs, such as libraries and other dependenci"/>
          <p:cNvSpPr txBox="1"/>
          <p:nvPr>
            <p:ph type="body" idx="1"/>
          </p:nvPr>
        </p:nvSpPr>
        <p:spPr>
          <a:prstGeom prst="rect">
            <a:avLst/>
          </a:prstGeom>
        </p:spPr>
        <p:txBody>
          <a:bodyPr/>
          <a:lstStyle/>
          <a:p>
            <a:pPr/>
            <a:r>
              <a:t>Install &amp; Use Docker</a:t>
            </a:r>
            <a:br/>
            <a:r>
              <a:rPr sz="4000"/>
              <a:t>Docker is a tool designed to make it easier to create, deploy, and run applications by using containers. Containers allow a developer to package up an application with all of the parts it needs, such as libraries and other dependencies, and ship it all out as one package.</a:t>
            </a:r>
          </a:p>
          <a:p>
            <a:pPr/>
            <a:r>
              <a:t>Latest Laravel 9, uses Sail, Terminal: curl -s "https://laravel.build/example-app" | bash</a:t>
            </a:r>
          </a:p>
          <a:p>
            <a:pPr/>
            <a:r>
              <a:t>Make sure you install Docker Desktop first!</a:t>
            </a: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4" name="Create Blog"/>
          <p:cNvSpPr txBox="1"/>
          <p:nvPr>
            <p:ph type="title"/>
          </p:nvPr>
        </p:nvSpPr>
        <p:spPr>
          <a:prstGeom prst="rect">
            <a:avLst/>
          </a:prstGeom>
        </p:spPr>
        <p:txBody>
          <a:bodyPr/>
          <a:lstStyle/>
          <a:p>
            <a:pPr/>
            <a:r>
              <a:t>Create Blog</a:t>
            </a:r>
          </a:p>
        </p:txBody>
      </p:sp>
      <p:sp>
        <p:nvSpPr>
          <p:cNvPr id="525" name="Step 6"/>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Step 6</a:t>
            </a:r>
          </a:p>
        </p:txBody>
      </p:sp>
      <p:sp>
        <p:nvSpPr>
          <p:cNvPr id="526" name="Create:…"/>
          <p:cNvSpPr txBox="1"/>
          <p:nvPr>
            <p:ph type="body" idx="1"/>
          </p:nvPr>
        </p:nvSpPr>
        <p:spPr>
          <a:xfrm>
            <a:off x="1270000" y="3086100"/>
            <a:ext cx="19325678" cy="10312218"/>
          </a:xfrm>
          <a:prstGeom prst="rect">
            <a:avLst/>
          </a:prstGeom>
        </p:spPr>
        <p:txBody>
          <a:bodyPr/>
          <a:lstStyle/>
          <a:p>
            <a:pPr marL="0" indent="0">
              <a:buClrTx/>
              <a:buSzTx/>
              <a:buNone/>
            </a:pPr>
            <a:r>
              <a:t>Create:</a:t>
            </a:r>
          </a:p>
          <a:p>
            <a:pPr marL="0" indent="0">
              <a:buClrTx/>
              <a:buSzTx/>
              <a:buNone/>
            </a:pPr>
            <a:r>
              <a:t>5. show.blade.php</a:t>
            </a:r>
          </a:p>
          <a:p>
            <a:pPr marL="0" indent="0" defTabSz="457200">
              <a:spcBef>
                <a:spcPts val="0"/>
              </a:spcBef>
              <a:buClrTx/>
              <a:buSzTx/>
              <a:buNone/>
              <a:defRPr sz="1300">
                <a:solidFill>
                  <a:srgbClr val="98FB98"/>
                </a:solidFill>
                <a:latin typeface="Courier New"/>
                <a:ea typeface="Courier New"/>
                <a:cs typeface="Courier New"/>
                <a:sym typeface="Courier New"/>
              </a:defRPr>
            </a:pPr>
          </a:p>
          <a:p>
            <a:pPr marL="0" indent="0" defTabSz="457200">
              <a:spcBef>
                <a:spcPts val="0"/>
              </a:spcBef>
              <a:buClrTx/>
              <a:buSzTx/>
              <a:buNone/>
              <a:defRPr b="1" sz="2300">
                <a:solidFill>
                  <a:srgbClr val="F0E68C"/>
                </a:solidFill>
                <a:latin typeface="Courier New"/>
                <a:ea typeface="Courier New"/>
                <a:cs typeface="Courier New"/>
                <a:sym typeface="Courier New"/>
              </a:defRPr>
            </a:pPr>
          </a:p>
          <a:p>
            <a:pPr marL="0" indent="0" defTabSz="457200">
              <a:spcBef>
                <a:spcPts val="0"/>
              </a:spcBef>
              <a:buClrTx/>
              <a:buSzTx/>
              <a:buNone/>
              <a:defRPr sz="1800">
                <a:latin typeface="Courier New"/>
                <a:ea typeface="Courier New"/>
                <a:cs typeface="Courier New"/>
                <a:sym typeface="Courier New"/>
              </a:defRPr>
            </a:pPr>
            <a:r>
              <a:t>@extends('products.layout')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800">
                <a:latin typeface="Courier New"/>
                <a:ea typeface="Courier New"/>
                <a:cs typeface="Courier New"/>
                <a:sym typeface="Courier New"/>
              </a:defRPr>
            </a:pPr>
            <a:r>
              <a:t>  </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800">
                <a:latin typeface="Courier New"/>
                <a:ea typeface="Courier New"/>
                <a:cs typeface="Courier New"/>
                <a:sym typeface="Courier New"/>
              </a:defRPr>
            </a:pPr>
            <a:r>
              <a:t>@section('content')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800">
                <a:solidFill>
                  <a:srgbClr val="BDB76B"/>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t>class</a:t>
            </a:r>
            <a:r>
              <a:rPr>
                <a:solidFill>
                  <a:srgbClr val="FFFFFF"/>
                </a:solidFill>
              </a:rPr>
              <a:t>=</a:t>
            </a:r>
            <a:r>
              <a:rPr>
                <a:solidFill>
                  <a:srgbClr val="FFA0A0"/>
                </a:solidFill>
              </a:rPr>
              <a:t>"row"</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8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"col-lg-12 margin-tb"</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800">
                <a:latin typeface="Courier New"/>
                <a:ea typeface="Courier New"/>
                <a:cs typeface="Courier New"/>
                <a:sym typeface="Courier New"/>
              </a:defRPr>
            </a:pPr>
            <a:r>
              <a:t>            </a:t>
            </a:r>
            <a:r>
              <a:rPr b="1">
                <a:solidFill>
                  <a:srgbClr val="F0E68C"/>
                </a:solidFill>
              </a:rPr>
              <a:t>&lt;div</a:t>
            </a:r>
            <a:r>
              <a:t> </a:t>
            </a:r>
            <a:r>
              <a:rPr b="1">
                <a:solidFill>
                  <a:srgbClr val="BDB76B"/>
                </a:solidFill>
              </a:rPr>
              <a:t>class</a:t>
            </a:r>
            <a:r>
              <a:t>=</a:t>
            </a:r>
            <a:r>
              <a:rPr>
                <a:solidFill>
                  <a:srgbClr val="FFA0A0"/>
                </a:solidFill>
              </a:rPr>
              <a:t>"pull-left"</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800">
                <a:latin typeface="Courier New"/>
                <a:ea typeface="Courier New"/>
                <a:cs typeface="Courier New"/>
                <a:sym typeface="Courier New"/>
              </a:defRPr>
            </a:pPr>
            <a:r>
              <a:t>                </a:t>
            </a:r>
            <a:r>
              <a:rPr b="1">
                <a:solidFill>
                  <a:srgbClr val="F0E68C"/>
                </a:solidFill>
              </a:rPr>
              <a:t>&lt;h2&gt;</a:t>
            </a:r>
            <a:r>
              <a:t> Show Product</a:t>
            </a:r>
            <a:r>
              <a:rPr b="1">
                <a:solidFill>
                  <a:srgbClr val="F0E68C"/>
                </a:solidFill>
              </a:rPr>
              <a:t>&lt;/h2&gt;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800">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800">
                <a:latin typeface="Courier New"/>
                <a:ea typeface="Courier New"/>
                <a:cs typeface="Courier New"/>
                <a:sym typeface="Courier New"/>
              </a:defRPr>
            </a:pPr>
            <a:r>
              <a:t>            </a:t>
            </a:r>
            <a:r>
              <a:rPr b="1">
                <a:solidFill>
                  <a:srgbClr val="F0E68C"/>
                </a:solidFill>
              </a:rPr>
              <a:t>&lt;div</a:t>
            </a:r>
            <a:r>
              <a:t> </a:t>
            </a:r>
            <a:r>
              <a:rPr b="1">
                <a:solidFill>
                  <a:srgbClr val="BDB76B"/>
                </a:solidFill>
              </a:rPr>
              <a:t>class</a:t>
            </a:r>
            <a:r>
              <a:t>=</a:t>
            </a:r>
            <a:r>
              <a:rPr>
                <a:solidFill>
                  <a:srgbClr val="FFA0A0"/>
                </a:solidFill>
              </a:rPr>
              <a:t>"pull-right"</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8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&lt;a</a:t>
            </a:r>
            <a:r>
              <a:rPr>
                <a:solidFill>
                  <a:srgbClr val="FFFFFF"/>
                </a:solidFill>
              </a:rPr>
              <a:t> </a:t>
            </a:r>
            <a:r>
              <a:rPr b="1">
                <a:solidFill>
                  <a:srgbClr val="BDB76B"/>
                </a:solidFill>
              </a:rPr>
              <a:t>class</a:t>
            </a:r>
            <a:r>
              <a:rPr>
                <a:solidFill>
                  <a:srgbClr val="FFFFFF"/>
                </a:solidFill>
              </a:rPr>
              <a:t>=</a:t>
            </a:r>
            <a:r>
              <a:t>"btn btn-primary"</a:t>
            </a:r>
            <a:r>
              <a:rPr>
                <a:solidFill>
                  <a:srgbClr val="FFFFFF"/>
                </a:solidFill>
              </a:rPr>
              <a:t> </a:t>
            </a:r>
            <a:r>
              <a:rPr b="1">
                <a:solidFill>
                  <a:srgbClr val="BDB76B"/>
                </a:solidFill>
              </a:rPr>
              <a:t>href</a:t>
            </a:r>
            <a:r>
              <a:rPr>
                <a:solidFill>
                  <a:srgbClr val="FFFFFF"/>
                </a:solidFill>
              </a:rPr>
              <a:t>=</a:t>
            </a:r>
            <a:r>
              <a:t>"{{ route('products.index') }}"</a:t>
            </a:r>
            <a:r>
              <a:rPr b="1">
                <a:solidFill>
                  <a:srgbClr val="F0E68C"/>
                </a:solidFill>
              </a:rPr>
              <a:t>&gt;</a:t>
            </a:r>
            <a:r>
              <a:rPr>
                <a:solidFill>
                  <a:srgbClr val="FFFFFF"/>
                </a:solidFill>
              </a:rPr>
              <a:t> Back</a:t>
            </a:r>
            <a:r>
              <a:rPr b="1">
                <a:solidFill>
                  <a:srgbClr val="F0E68C"/>
                </a:solidFill>
              </a:rPr>
              <a:t>&lt;/a&gt;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800">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800">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b="1" sz="1800">
                <a:solidFill>
                  <a:srgbClr val="F0E68C"/>
                </a:solidFill>
                <a:latin typeface="Courier New"/>
                <a:ea typeface="Courier New"/>
                <a:cs typeface="Courier New"/>
                <a:sym typeface="Courier New"/>
              </a:defRPr>
            </a:pPr>
            <a:r>
              <a:rPr b="0">
                <a:solidFill>
                  <a:srgbClr val="FFFFFF"/>
                </a:solidFill>
              </a:rPr>
              <a:t>    </a:t>
            </a:r>
            <a:r>
              <a:t>&lt;/div&gt;</a:t>
            </a:r>
            <a:endParaRPr b="0">
              <a:solidFill>
                <a:srgbClr val="373737"/>
              </a:solidFill>
              <a:latin typeface="Menlo Regular"/>
              <a:ea typeface="Menlo Regular"/>
              <a:cs typeface="Menlo Regular"/>
              <a:sym typeface="Menlo Regular"/>
            </a:endParaRPr>
          </a:p>
          <a:p>
            <a:pPr marL="0" indent="0" defTabSz="457200">
              <a:spcBef>
                <a:spcPts val="0"/>
              </a:spcBef>
              <a:buClrTx/>
              <a:buSzTx/>
              <a:buNone/>
              <a:defRPr sz="1800">
                <a:latin typeface="Courier New"/>
                <a:ea typeface="Courier New"/>
                <a:cs typeface="Courier New"/>
                <a:sym typeface="Courier New"/>
              </a:defRPr>
            </a:pPr>
            <a:r>
              <a:t>   </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800">
                <a:solidFill>
                  <a:srgbClr val="BDB76B"/>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t>class</a:t>
            </a:r>
            <a:r>
              <a:rPr>
                <a:solidFill>
                  <a:srgbClr val="FFFFFF"/>
                </a:solidFill>
              </a:rPr>
              <a:t>=</a:t>
            </a:r>
            <a:r>
              <a:rPr>
                <a:solidFill>
                  <a:srgbClr val="FFA0A0"/>
                </a:solidFill>
              </a:rPr>
              <a:t>"row"</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8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"col-xs-12 col-sm-12 col-md-12"</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800">
                <a:latin typeface="Courier New"/>
                <a:ea typeface="Courier New"/>
                <a:cs typeface="Courier New"/>
                <a:sym typeface="Courier New"/>
              </a:defRPr>
            </a:pPr>
            <a:r>
              <a:t>            </a:t>
            </a:r>
            <a:r>
              <a:rPr b="1">
                <a:solidFill>
                  <a:srgbClr val="F0E68C"/>
                </a:solidFill>
              </a:rPr>
              <a:t>&lt;div</a:t>
            </a:r>
            <a:r>
              <a:t> </a:t>
            </a:r>
            <a:r>
              <a:rPr b="1">
                <a:solidFill>
                  <a:srgbClr val="BDB76B"/>
                </a:solidFill>
              </a:rPr>
              <a:t>class</a:t>
            </a:r>
            <a:r>
              <a:t>=</a:t>
            </a:r>
            <a:r>
              <a:rPr>
                <a:solidFill>
                  <a:srgbClr val="FFA0A0"/>
                </a:solidFill>
              </a:rPr>
              <a:t>"form-group"</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800">
                <a:latin typeface="Courier New"/>
                <a:ea typeface="Courier New"/>
                <a:cs typeface="Courier New"/>
                <a:sym typeface="Courier New"/>
              </a:defRPr>
            </a:pPr>
            <a:r>
              <a:t>                </a:t>
            </a:r>
            <a:r>
              <a:rPr b="1">
                <a:solidFill>
                  <a:srgbClr val="F0E68C"/>
                </a:solidFill>
              </a:rPr>
              <a:t>&lt;strong&gt;</a:t>
            </a:r>
            <a:r>
              <a:t>Name:</a:t>
            </a:r>
            <a:r>
              <a:rPr b="1">
                <a:solidFill>
                  <a:srgbClr val="F0E68C"/>
                </a:solidFill>
              </a:rPr>
              <a:t>&lt;/strong&gt;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800">
                <a:latin typeface="Courier New"/>
                <a:ea typeface="Courier New"/>
                <a:cs typeface="Courier New"/>
                <a:sym typeface="Courier New"/>
              </a:defRPr>
            </a:pPr>
            <a:r>
              <a:t>                {{ $product-&gt;name }}</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800">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800">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800">
                <a:solidFill>
                  <a:srgbClr val="FFA0A0"/>
                </a:solidFill>
                <a:latin typeface="Courier New"/>
                <a:ea typeface="Courier New"/>
                <a:cs typeface="Courier New"/>
                <a:sym typeface="Courier New"/>
              </a:defRPr>
            </a:pPr>
            <a:r>
              <a:rPr>
                <a:solidFill>
                  <a:srgbClr val="FFFFFF"/>
                </a:solidFill>
              </a:rPr>
              <a:t>        </a:t>
            </a:r>
            <a:r>
              <a:rPr b="1">
                <a:solidFill>
                  <a:srgbClr val="F0E68C"/>
                </a:solidFill>
              </a:rPr>
              <a:t>&lt;div</a:t>
            </a:r>
            <a:r>
              <a:rPr>
                <a:solidFill>
                  <a:srgbClr val="FFFFFF"/>
                </a:solidFill>
              </a:rPr>
              <a:t> </a:t>
            </a:r>
            <a:r>
              <a:rPr b="1">
                <a:solidFill>
                  <a:srgbClr val="BDB76B"/>
                </a:solidFill>
              </a:rPr>
              <a:t>class</a:t>
            </a:r>
            <a:r>
              <a:rPr>
                <a:solidFill>
                  <a:srgbClr val="FFFFFF"/>
                </a:solidFill>
              </a:rPr>
              <a:t>=</a:t>
            </a:r>
            <a:r>
              <a:t>"col-xs-12 col-sm-12 col-md-12"</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800">
                <a:latin typeface="Courier New"/>
                <a:ea typeface="Courier New"/>
                <a:cs typeface="Courier New"/>
                <a:sym typeface="Courier New"/>
              </a:defRPr>
            </a:pPr>
            <a:r>
              <a:t>            </a:t>
            </a:r>
            <a:r>
              <a:rPr b="1">
                <a:solidFill>
                  <a:srgbClr val="F0E68C"/>
                </a:solidFill>
              </a:rPr>
              <a:t>&lt;div</a:t>
            </a:r>
            <a:r>
              <a:t> </a:t>
            </a:r>
            <a:r>
              <a:rPr b="1">
                <a:solidFill>
                  <a:srgbClr val="BDB76B"/>
                </a:solidFill>
              </a:rPr>
              <a:t>class</a:t>
            </a:r>
            <a:r>
              <a:t>=</a:t>
            </a:r>
            <a:r>
              <a:rPr>
                <a:solidFill>
                  <a:srgbClr val="FFA0A0"/>
                </a:solidFill>
              </a:rPr>
              <a:t>"form-group"</a:t>
            </a:r>
            <a:r>
              <a:rPr b="1">
                <a:solidFill>
                  <a:srgbClr val="F0E68C"/>
                </a:solidFill>
              </a:rPr>
              <a:t>&gt;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800">
                <a:latin typeface="Courier New"/>
                <a:ea typeface="Courier New"/>
                <a:cs typeface="Courier New"/>
                <a:sym typeface="Courier New"/>
              </a:defRPr>
            </a:pPr>
            <a:r>
              <a:t>                </a:t>
            </a:r>
            <a:r>
              <a:rPr b="1">
                <a:solidFill>
                  <a:srgbClr val="F0E68C"/>
                </a:solidFill>
              </a:rPr>
              <a:t>&lt;strong&gt;</a:t>
            </a:r>
            <a:r>
              <a:t>Details:</a:t>
            </a:r>
            <a:r>
              <a:rPr b="1">
                <a:solidFill>
                  <a:srgbClr val="F0E68C"/>
                </a:solidFill>
              </a:rPr>
              <a:t>&lt;/strong&gt;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800">
                <a:latin typeface="Courier New"/>
                <a:ea typeface="Courier New"/>
                <a:cs typeface="Courier New"/>
                <a:sym typeface="Courier New"/>
              </a:defRPr>
            </a:pPr>
            <a:r>
              <a:t>                {{ $product-&gt;detail }}</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800">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sz="1800">
                <a:latin typeface="Courier New"/>
                <a:ea typeface="Courier New"/>
                <a:cs typeface="Courier New"/>
                <a:sym typeface="Courier New"/>
              </a:defRPr>
            </a:pPr>
            <a:r>
              <a:t>        </a:t>
            </a:r>
            <a:r>
              <a:rPr b="1">
                <a:solidFill>
                  <a:srgbClr val="F0E68C"/>
                </a:solidFill>
              </a:rPr>
              <a:t>&lt;/div&gt;</a:t>
            </a:r>
            <a:endParaRPr>
              <a:solidFill>
                <a:srgbClr val="373737"/>
              </a:solidFill>
              <a:latin typeface="Menlo Regular"/>
              <a:ea typeface="Menlo Regular"/>
              <a:cs typeface="Menlo Regular"/>
              <a:sym typeface="Menlo Regular"/>
            </a:endParaRPr>
          </a:p>
          <a:p>
            <a:pPr marL="0" indent="0" defTabSz="457200">
              <a:spcBef>
                <a:spcPts val="0"/>
              </a:spcBef>
              <a:buClrTx/>
              <a:buSzTx/>
              <a:buNone/>
              <a:defRPr b="1" sz="1800">
                <a:solidFill>
                  <a:srgbClr val="F0E68C"/>
                </a:solidFill>
                <a:latin typeface="Courier New"/>
                <a:ea typeface="Courier New"/>
                <a:cs typeface="Courier New"/>
                <a:sym typeface="Courier New"/>
              </a:defRPr>
            </a:pPr>
            <a:r>
              <a:rPr b="0">
                <a:solidFill>
                  <a:srgbClr val="FFFFFF"/>
                </a:solidFill>
              </a:rPr>
              <a:t>    </a:t>
            </a:r>
            <a:r>
              <a:t>&lt;/div&gt;</a:t>
            </a:r>
            <a:endParaRPr b="0">
              <a:solidFill>
                <a:srgbClr val="373737"/>
              </a:solidFill>
              <a:latin typeface="Menlo Regular"/>
              <a:ea typeface="Menlo Regular"/>
              <a:cs typeface="Menlo Regular"/>
              <a:sym typeface="Menlo Regular"/>
            </a:endParaRPr>
          </a:p>
          <a:p>
            <a:pPr marL="0" indent="0" defTabSz="457200">
              <a:spcBef>
                <a:spcPts val="0"/>
              </a:spcBef>
              <a:buClrTx/>
              <a:buSzTx/>
              <a:buNone/>
              <a:defRPr sz="1800">
                <a:latin typeface="Courier New"/>
                <a:ea typeface="Courier New"/>
                <a:cs typeface="Courier New"/>
                <a:sym typeface="Courier New"/>
              </a:defRPr>
            </a:pPr>
            <a:r>
              <a:t>@endsection</a:t>
            </a:r>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8" name="Create Blog"/>
          <p:cNvSpPr txBox="1"/>
          <p:nvPr>
            <p:ph type="title"/>
          </p:nvPr>
        </p:nvSpPr>
        <p:spPr>
          <a:prstGeom prst="rect">
            <a:avLst/>
          </a:prstGeom>
        </p:spPr>
        <p:txBody>
          <a:bodyPr/>
          <a:lstStyle/>
          <a:p>
            <a:pPr/>
            <a:r>
              <a:t>Create Blog</a:t>
            </a:r>
          </a:p>
        </p:txBody>
      </p:sp>
      <p:sp>
        <p:nvSpPr>
          <p:cNvPr id="529" name="Step 7"/>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Step 7</a:t>
            </a:r>
          </a:p>
        </p:txBody>
      </p:sp>
      <p:sp>
        <p:nvSpPr>
          <p:cNvPr id="530" name="We run:…"/>
          <p:cNvSpPr txBox="1"/>
          <p:nvPr>
            <p:ph type="body" idx="1"/>
          </p:nvPr>
        </p:nvSpPr>
        <p:spPr>
          <a:xfrm>
            <a:off x="1270000" y="3086100"/>
            <a:ext cx="19325678" cy="10312218"/>
          </a:xfrm>
          <a:prstGeom prst="rect">
            <a:avLst/>
          </a:prstGeom>
        </p:spPr>
        <p:txBody>
          <a:bodyPr/>
          <a:lstStyle/>
          <a:p>
            <a:pPr marL="0" indent="0">
              <a:buClrTx/>
              <a:buSzTx/>
              <a:buNone/>
            </a:pPr>
            <a:r>
              <a:t>We run:</a:t>
            </a:r>
          </a:p>
          <a:p>
            <a:pPr marL="0" indent="0">
              <a:buClrTx/>
              <a:buSzTx/>
              <a:buNone/>
            </a:pPr>
            <a:r>
              <a:t>Terminal&gt; php artisan serve</a:t>
            </a:r>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2" name="CMS Blog (Authentication)"/>
          <p:cNvSpPr txBox="1"/>
          <p:nvPr>
            <p:ph type="body" sz="half" idx="1"/>
          </p:nvPr>
        </p:nvSpPr>
        <p:spPr>
          <a:prstGeom prst="rect">
            <a:avLst/>
          </a:prstGeom>
        </p:spPr>
        <p:txBody>
          <a:bodyPr/>
          <a:lstStyle/>
          <a:p>
            <a:pPr/>
            <a:r>
              <a:t>CMS Blog (Authentication)</a:t>
            </a: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4" name="CMS Auth"/>
          <p:cNvSpPr txBox="1"/>
          <p:nvPr>
            <p:ph type="title"/>
          </p:nvPr>
        </p:nvSpPr>
        <p:spPr>
          <a:xfrm>
            <a:off x="1270000" y="792774"/>
            <a:ext cx="21844000" cy="1557438"/>
          </a:xfrm>
          <a:prstGeom prst="rect">
            <a:avLst/>
          </a:prstGeom>
        </p:spPr>
        <p:txBody>
          <a:bodyPr/>
          <a:lstStyle/>
          <a:p>
            <a:pPr/>
            <a:r>
              <a:t>CMS Auth</a:t>
            </a:r>
          </a:p>
        </p:txBody>
      </p:sp>
      <p:sp>
        <p:nvSpPr>
          <p:cNvPr id="535" name="Step 1"/>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Step 1</a:t>
            </a:r>
          </a:p>
        </p:txBody>
      </p:sp>
      <p:sp>
        <p:nvSpPr>
          <p:cNvPr id="536" name="We use composer to add additional package:…"/>
          <p:cNvSpPr txBox="1"/>
          <p:nvPr>
            <p:ph type="body" idx="1"/>
          </p:nvPr>
        </p:nvSpPr>
        <p:spPr>
          <a:xfrm>
            <a:off x="1270000" y="3086100"/>
            <a:ext cx="19325678" cy="10312218"/>
          </a:xfrm>
          <a:prstGeom prst="rect">
            <a:avLst/>
          </a:prstGeom>
        </p:spPr>
        <p:txBody>
          <a:bodyPr/>
          <a:lstStyle/>
          <a:p>
            <a:pPr marL="0" indent="0">
              <a:buClrTx/>
              <a:buSzTx/>
              <a:buNone/>
            </a:pPr>
            <a:r>
              <a:t>We use composer to add additional package:</a:t>
            </a:r>
          </a:p>
          <a:p>
            <a:pPr/>
            <a:r>
              <a:t>Terminal&gt; composer require laravel/ui</a:t>
            </a:r>
          </a:p>
          <a:p>
            <a:pPr marL="0" indent="0">
              <a:buClrTx/>
              <a:buSzTx/>
              <a:buNone/>
            </a:pPr>
          </a:p>
          <a:p>
            <a:pPr marL="0" indent="0">
              <a:buClrTx/>
              <a:buSzTx/>
              <a:buNone/>
            </a:pPr>
            <a:r>
              <a:t>Then we setup Auth Scaffolding, can use any one of these:</a:t>
            </a:r>
          </a:p>
          <a:p>
            <a:pPr/>
            <a:r>
              <a:t>Terminal &gt; php artisan ui bootstrap —auth or</a:t>
            </a:r>
          </a:p>
          <a:p>
            <a:pPr/>
            <a:r>
              <a:t>Terminal &gt; php artisan ui vue —auth or</a:t>
            </a:r>
          </a:p>
          <a:p>
            <a:pPr/>
            <a:r>
              <a:t>Terminal &gt; php artisan ui react —auth</a:t>
            </a:r>
          </a:p>
          <a:p>
            <a:pPr marL="0" indent="0">
              <a:buClrTx/>
              <a:buSzTx/>
              <a:buNone/>
            </a:pP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8" name="CMS Auth"/>
          <p:cNvSpPr txBox="1"/>
          <p:nvPr>
            <p:ph type="title"/>
          </p:nvPr>
        </p:nvSpPr>
        <p:spPr>
          <a:xfrm>
            <a:off x="1270000" y="792774"/>
            <a:ext cx="21844000" cy="1557438"/>
          </a:xfrm>
          <a:prstGeom prst="rect">
            <a:avLst/>
          </a:prstGeom>
        </p:spPr>
        <p:txBody>
          <a:bodyPr/>
          <a:lstStyle/>
          <a:p>
            <a:pPr/>
            <a:r>
              <a:t>CMS Auth</a:t>
            </a:r>
          </a:p>
        </p:txBody>
      </p:sp>
      <p:sp>
        <p:nvSpPr>
          <p:cNvPr id="539" name="Step 2"/>
          <p:cNvSpPr txBox="1"/>
          <p:nvPr>
            <p:ph type="body" idx="21"/>
          </p:nvPr>
        </p:nvSpPr>
        <p:spPr>
          <a:xfrm>
            <a:off x="1270000" y="2133322"/>
            <a:ext cx="21844000" cy="1016001"/>
          </a:xfrm>
          <a:prstGeom prst="rect">
            <a:avLst/>
          </a:prstGeom>
          <a:extLst>
            <a:ext uri="{C572A759-6A51-4108-AA02-DFA0A04FC94B}">
              <ma14:wrappingTextBoxFlag xmlns:ma14="http://schemas.microsoft.com/office/mac/drawingml/2011/main" val="1"/>
            </a:ext>
          </a:extLst>
        </p:spPr>
        <p:txBody>
          <a:bodyPr/>
          <a:lstStyle/>
          <a:p>
            <a:pPr/>
            <a:r>
              <a:t>Step 2</a:t>
            </a:r>
          </a:p>
        </p:txBody>
      </p:sp>
      <p:sp>
        <p:nvSpPr>
          <p:cNvPr id="540" name="We run npm install &amp;&amp; npm run dev:…"/>
          <p:cNvSpPr txBox="1"/>
          <p:nvPr>
            <p:ph type="body" idx="1"/>
          </p:nvPr>
        </p:nvSpPr>
        <p:spPr>
          <a:xfrm>
            <a:off x="1270000" y="3086100"/>
            <a:ext cx="19325678" cy="10312218"/>
          </a:xfrm>
          <a:prstGeom prst="rect">
            <a:avLst/>
          </a:prstGeom>
        </p:spPr>
        <p:txBody>
          <a:bodyPr/>
          <a:lstStyle/>
          <a:p>
            <a:pPr marL="0" indent="0">
              <a:buClrTx/>
              <a:buSzTx/>
              <a:buNone/>
            </a:pPr>
            <a:r>
              <a:t>We run npm install &amp;&amp; npm run dev:</a:t>
            </a:r>
          </a:p>
          <a:p>
            <a:pPr/>
            <a:r>
              <a:t>Terminal&gt; npm install &amp;&amp; npm run dev</a:t>
            </a:r>
          </a:p>
          <a:p>
            <a:pPr/>
            <a:r>
              <a:t>Refresh your browser (if your server is already on) or php artisan serve</a:t>
            </a:r>
          </a:p>
          <a:p>
            <a:pPr marL="0" indent="0">
              <a:buClrTx/>
              <a:buSzTx/>
              <a:buNone/>
            </a:pPr>
          </a:p>
          <a:p>
            <a:pPr marL="0" indent="0">
              <a:buClrTx/>
              <a:buSzTx/>
              <a:buNone/>
            </a:pP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2" name="CMS Role &amp; Permission"/>
          <p:cNvSpPr txBox="1"/>
          <p:nvPr>
            <p:ph type="body" sz="half" idx="1"/>
          </p:nvPr>
        </p:nvSpPr>
        <p:spPr>
          <a:prstGeom prst="rect">
            <a:avLst/>
          </a:prstGeom>
        </p:spPr>
        <p:txBody>
          <a:bodyPr/>
          <a:lstStyle/>
          <a:p>
            <a:pPr/>
            <a:r>
              <a:t>CMS Role &amp; Permission</a:t>
            </a: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4" name="CMS Role &amp; Permission"/>
          <p:cNvSpPr txBox="1"/>
          <p:nvPr>
            <p:ph type="title"/>
          </p:nvPr>
        </p:nvSpPr>
        <p:spPr>
          <a:xfrm>
            <a:off x="1270000" y="792774"/>
            <a:ext cx="21844000" cy="1557438"/>
          </a:xfrm>
          <a:prstGeom prst="rect">
            <a:avLst/>
          </a:prstGeom>
        </p:spPr>
        <p:txBody>
          <a:bodyPr/>
          <a:lstStyle/>
          <a:p>
            <a:pPr/>
            <a:r>
              <a:t>CMS Role &amp; Permission</a:t>
            </a:r>
          </a:p>
        </p:txBody>
      </p:sp>
      <p:sp>
        <p:nvSpPr>
          <p:cNvPr id="545" name="Intro"/>
          <p:cNvSpPr txBox="1"/>
          <p:nvPr>
            <p:ph type="body" idx="21"/>
          </p:nvPr>
        </p:nvSpPr>
        <p:spPr>
          <a:xfrm>
            <a:off x="1270000" y="2133322"/>
            <a:ext cx="21844000" cy="1016001"/>
          </a:xfrm>
          <a:prstGeom prst="rect">
            <a:avLst/>
          </a:prstGeom>
          <a:extLst>
            <a:ext uri="{C572A759-6A51-4108-AA02-DFA0A04FC94B}">
              <ma14:wrappingTextBoxFlag xmlns:ma14="http://schemas.microsoft.com/office/mac/drawingml/2011/main" val="1"/>
            </a:ext>
          </a:extLst>
        </p:spPr>
        <p:txBody>
          <a:bodyPr/>
          <a:lstStyle/>
          <a:p>
            <a:pPr/>
            <a:r>
              <a:t>Intro</a:t>
            </a:r>
          </a:p>
        </p:txBody>
      </p:sp>
      <p:sp>
        <p:nvSpPr>
          <p:cNvPr id="546" name="We will do 3 Management Roles:…"/>
          <p:cNvSpPr txBox="1"/>
          <p:nvPr>
            <p:ph type="body" idx="1"/>
          </p:nvPr>
        </p:nvSpPr>
        <p:spPr>
          <a:xfrm>
            <a:off x="1270000" y="3086100"/>
            <a:ext cx="19325678" cy="10312218"/>
          </a:xfrm>
          <a:prstGeom prst="rect">
            <a:avLst/>
          </a:prstGeom>
        </p:spPr>
        <p:txBody>
          <a:bodyPr/>
          <a:lstStyle/>
          <a:p>
            <a:pPr marL="0" indent="0">
              <a:buClrTx/>
              <a:buSzTx/>
              <a:buNone/>
            </a:pPr>
            <a:r>
              <a:t>We will do 3 Management Roles:</a:t>
            </a:r>
          </a:p>
          <a:p>
            <a:pPr/>
            <a:r>
              <a:t>User Management</a:t>
            </a:r>
          </a:p>
          <a:p>
            <a:pPr/>
            <a:r>
              <a:t>Role Management</a:t>
            </a:r>
          </a:p>
          <a:p>
            <a:pPr/>
            <a:r>
              <a:t>Product Management</a:t>
            </a:r>
          </a:p>
          <a:p>
            <a:pPr marL="0" indent="0">
              <a:buClrTx/>
              <a:buSzTx/>
              <a:buNone/>
            </a:pPr>
          </a:p>
          <a:p>
            <a:pPr marL="0" indent="0">
              <a:buClrTx/>
              <a:buSzTx/>
              <a:buNone/>
            </a:pPr>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8" name="CMS Role &amp; Permission"/>
          <p:cNvSpPr txBox="1"/>
          <p:nvPr>
            <p:ph type="title"/>
          </p:nvPr>
        </p:nvSpPr>
        <p:spPr>
          <a:xfrm>
            <a:off x="1270000" y="792774"/>
            <a:ext cx="21844000" cy="1557438"/>
          </a:xfrm>
          <a:prstGeom prst="rect">
            <a:avLst/>
          </a:prstGeom>
        </p:spPr>
        <p:txBody>
          <a:bodyPr/>
          <a:lstStyle/>
          <a:p>
            <a:pPr/>
            <a:r>
              <a:t>CMS Role &amp; Permission</a:t>
            </a:r>
          </a:p>
        </p:txBody>
      </p:sp>
      <p:sp>
        <p:nvSpPr>
          <p:cNvPr id="549" name="Step 1"/>
          <p:cNvSpPr txBox="1"/>
          <p:nvPr>
            <p:ph type="body" idx="21"/>
          </p:nvPr>
        </p:nvSpPr>
        <p:spPr>
          <a:xfrm>
            <a:off x="1270000" y="2133322"/>
            <a:ext cx="21844000" cy="1016001"/>
          </a:xfrm>
          <a:prstGeom prst="rect">
            <a:avLst/>
          </a:prstGeom>
          <a:extLst>
            <a:ext uri="{C572A759-6A51-4108-AA02-DFA0A04FC94B}">
              <ma14:wrappingTextBoxFlag xmlns:ma14="http://schemas.microsoft.com/office/mac/drawingml/2011/main" val="1"/>
            </a:ext>
          </a:extLst>
        </p:spPr>
        <p:txBody>
          <a:bodyPr/>
          <a:lstStyle/>
          <a:p>
            <a:pPr/>
            <a:r>
              <a:t>Step 1</a:t>
            </a:r>
          </a:p>
        </p:txBody>
      </p:sp>
      <p:sp>
        <p:nvSpPr>
          <p:cNvPr id="550" name="We will need these:…"/>
          <p:cNvSpPr txBox="1"/>
          <p:nvPr>
            <p:ph type="body" idx="1"/>
          </p:nvPr>
        </p:nvSpPr>
        <p:spPr>
          <a:xfrm>
            <a:off x="1270000" y="3086100"/>
            <a:ext cx="19325678" cy="10312218"/>
          </a:xfrm>
          <a:prstGeom prst="rect">
            <a:avLst/>
          </a:prstGeom>
        </p:spPr>
        <p:txBody>
          <a:bodyPr/>
          <a:lstStyle/>
          <a:p>
            <a:pPr marL="0" indent="0" defTabSz="1731263">
              <a:spcBef>
                <a:spcPts val="1700"/>
              </a:spcBef>
              <a:buClrTx/>
              <a:buSzTx/>
              <a:buNone/>
              <a:defRPr sz="3407"/>
            </a:pPr>
            <a:r>
              <a:t>We will need these:</a:t>
            </a:r>
          </a:p>
          <a:p>
            <a:pPr marL="396747" indent="-396747" defTabSz="1731263">
              <a:spcBef>
                <a:spcPts val="1700"/>
              </a:spcBef>
              <a:defRPr sz="3407"/>
            </a:pPr>
            <a:r>
              <a:t>Spatie Package</a:t>
            </a:r>
            <a:br/>
            <a:r>
              <a:t>Terminal&gt; composer require spatie/laravel-permission</a:t>
            </a:r>
          </a:p>
          <a:p>
            <a:pPr marL="396747" indent="-396747" defTabSz="1731263">
              <a:spcBef>
                <a:spcPts val="1700"/>
              </a:spcBef>
              <a:defRPr sz="3407"/>
            </a:pPr>
            <a:r>
              <a:t>Laravel Collective</a:t>
            </a:r>
            <a:br/>
            <a:r>
              <a:t>Terminal &gt; composer require laravelcollective/html</a:t>
            </a:r>
          </a:p>
          <a:p>
            <a:pPr marL="396747" indent="-396747" defTabSz="1731263">
              <a:spcBef>
                <a:spcPts val="1700"/>
              </a:spcBef>
              <a:defRPr sz="3407"/>
            </a:pPr>
          </a:p>
          <a:p>
            <a:pPr marL="396747" indent="-396747" defTabSz="1731263">
              <a:spcBef>
                <a:spcPts val="1700"/>
              </a:spcBef>
              <a:defRPr sz="3407"/>
            </a:pPr>
            <a:r>
              <a:t>In config/Permission.php</a:t>
            </a:r>
            <a:br/>
            <a:r>
              <a:t>Terminal&gt; php artisan vendor:publish —provider=“Spatie\Permission\PermissionServiceProvider"</a:t>
            </a:r>
            <a:br/>
          </a:p>
          <a:p>
            <a:pPr marL="396747" indent="-396747" defTabSz="1731263">
              <a:spcBef>
                <a:spcPts val="1700"/>
              </a:spcBef>
              <a:defRPr sz="3407"/>
            </a:pPr>
            <a:r>
              <a:t>We need to migrate so that we will have Permission table in our Database</a:t>
            </a:r>
            <a:br/>
            <a:r>
              <a:t>Terminal&gt; php artisan migrate</a:t>
            </a:r>
          </a:p>
          <a:p>
            <a:pPr marL="396747" indent="-396747" defTabSz="1731263">
              <a:spcBef>
                <a:spcPts val="1700"/>
              </a:spcBef>
              <a:defRPr sz="3407"/>
            </a:pPr>
          </a:p>
          <a:p>
            <a:pPr marL="0" indent="0" defTabSz="1731263">
              <a:spcBef>
                <a:spcPts val="1700"/>
              </a:spcBef>
              <a:buClrTx/>
              <a:buSzTx/>
              <a:buNone/>
              <a:defRPr sz="3407"/>
            </a:pP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2" name="CMS Role &amp; Permission"/>
          <p:cNvSpPr txBox="1"/>
          <p:nvPr>
            <p:ph type="title"/>
          </p:nvPr>
        </p:nvSpPr>
        <p:spPr>
          <a:xfrm>
            <a:off x="1270000" y="792774"/>
            <a:ext cx="21844000" cy="1557438"/>
          </a:xfrm>
          <a:prstGeom prst="rect">
            <a:avLst/>
          </a:prstGeom>
        </p:spPr>
        <p:txBody>
          <a:bodyPr/>
          <a:lstStyle/>
          <a:p>
            <a:pPr/>
            <a:r>
              <a:t>CMS Role &amp; Permission</a:t>
            </a:r>
          </a:p>
        </p:txBody>
      </p:sp>
      <p:sp>
        <p:nvSpPr>
          <p:cNvPr id="553" name="Step 2"/>
          <p:cNvSpPr txBox="1"/>
          <p:nvPr>
            <p:ph type="body" idx="21"/>
          </p:nvPr>
        </p:nvSpPr>
        <p:spPr>
          <a:xfrm>
            <a:off x="1270000" y="2133322"/>
            <a:ext cx="21844000" cy="1016001"/>
          </a:xfrm>
          <a:prstGeom prst="rect">
            <a:avLst/>
          </a:prstGeom>
          <a:extLst>
            <a:ext uri="{C572A759-6A51-4108-AA02-DFA0A04FC94B}">
              <ma14:wrappingTextBoxFlag xmlns:ma14="http://schemas.microsoft.com/office/mac/drawingml/2011/main" val="1"/>
            </a:ext>
          </a:extLst>
        </p:spPr>
        <p:txBody>
          <a:bodyPr/>
          <a:lstStyle/>
          <a:p>
            <a:pPr/>
            <a:r>
              <a:t>Step 2</a:t>
            </a:r>
          </a:p>
        </p:txBody>
      </p:sp>
      <p:sp>
        <p:nvSpPr>
          <p:cNvPr id="554" name="In app/Models/User.php:…"/>
          <p:cNvSpPr txBox="1"/>
          <p:nvPr>
            <p:ph type="body" idx="1"/>
          </p:nvPr>
        </p:nvSpPr>
        <p:spPr>
          <a:xfrm>
            <a:off x="1270000" y="3086100"/>
            <a:ext cx="19325678" cy="10312218"/>
          </a:xfrm>
          <a:prstGeom prst="rect">
            <a:avLst/>
          </a:prstGeom>
        </p:spPr>
        <p:txBody>
          <a:bodyPr/>
          <a:lstStyle/>
          <a:p>
            <a:pPr marL="0" indent="0">
              <a:buClrTx/>
              <a:buSzTx/>
              <a:buNone/>
            </a:pPr>
            <a:r>
              <a:t>In app/Models/User.php:</a:t>
            </a:r>
          </a:p>
          <a:p>
            <a:pPr marL="0" indent="0">
              <a:buClrTx/>
              <a:buSzTx/>
              <a:buNone/>
            </a:pPr>
            <a:r>
              <a:t>Add Spatie:</a:t>
            </a:r>
          </a:p>
          <a:p>
            <a:pPr/>
            <a:r>
              <a:t>use Spatie\Permission\Traits\HasRoles;</a:t>
            </a:r>
          </a:p>
          <a:p>
            <a:pPr marL="0" indent="0">
              <a:buClrTx/>
              <a:buSzTx/>
              <a:buNone/>
            </a:pPr>
            <a:r>
              <a:t>  </a:t>
            </a:r>
          </a:p>
          <a:p>
            <a:pPr marL="0" indent="0">
              <a:buClrTx/>
              <a:buSzTx/>
              <a:buNone/>
            </a:pPr>
            <a:r>
              <a:t>And also add HasRoles to the class: </a:t>
            </a:r>
          </a:p>
          <a:p>
            <a:pPr/>
            <a:r>
              <a:t>use HasApiTokens, HasFactory, Notifiable, HasRoles;</a:t>
            </a:r>
          </a:p>
          <a:p>
            <a:pPr marL="0" indent="0">
              <a:buClrTx/>
              <a:buSzTx/>
              <a:buNone/>
            </a:pPr>
          </a:p>
          <a:p>
            <a:pPr marL="0" indent="0">
              <a:buClrTx/>
              <a:buSzTx/>
              <a:buNone/>
            </a:pPr>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6" name="CMS Role &amp; Permission"/>
          <p:cNvSpPr txBox="1"/>
          <p:nvPr>
            <p:ph type="title"/>
          </p:nvPr>
        </p:nvSpPr>
        <p:spPr>
          <a:xfrm>
            <a:off x="1270000" y="792774"/>
            <a:ext cx="21844000" cy="1557438"/>
          </a:xfrm>
          <a:prstGeom prst="rect">
            <a:avLst/>
          </a:prstGeom>
        </p:spPr>
        <p:txBody>
          <a:bodyPr/>
          <a:lstStyle/>
          <a:p>
            <a:pPr/>
            <a:r>
              <a:t>CMS Role &amp; Permission</a:t>
            </a:r>
          </a:p>
        </p:txBody>
      </p:sp>
      <p:sp>
        <p:nvSpPr>
          <p:cNvPr id="557" name="Step 3"/>
          <p:cNvSpPr txBox="1"/>
          <p:nvPr>
            <p:ph type="body" idx="21"/>
          </p:nvPr>
        </p:nvSpPr>
        <p:spPr>
          <a:xfrm>
            <a:off x="1270000" y="2133322"/>
            <a:ext cx="21844000" cy="1016001"/>
          </a:xfrm>
          <a:prstGeom prst="rect">
            <a:avLst/>
          </a:prstGeom>
          <a:extLst>
            <a:ext uri="{C572A759-6A51-4108-AA02-DFA0A04FC94B}">
              <ma14:wrappingTextBoxFlag xmlns:ma14="http://schemas.microsoft.com/office/mac/drawingml/2011/main" val="1"/>
            </a:ext>
          </a:extLst>
        </p:spPr>
        <p:txBody>
          <a:bodyPr/>
          <a:lstStyle/>
          <a:p>
            <a:pPr/>
            <a:r>
              <a:t>Step 3</a:t>
            </a:r>
          </a:p>
        </p:txBody>
      </p:sp>
      <p:sp>
        <p:nvSpPr>
          <p:cNvPr id="558" name="In app/Http/Kernel.php:…"/>
          <p:cNvSpPr txBox="1"/>
          <p:nvPr>
            <p:ph type="body" idx="1"/>
          </p:nvPr>
        </p:nvSpPr>
        <p:spPr>
          <a:xfrm>
            <a:off x="1269999" y="3086099"/>
            <a:ext cx="22360762" cy="10312219"/>
          </a:xfrm>
          <a:prstGeom prst="rect">
            <a:avLst/>
          </a:prstGeom>
        </p:spPr>
        <p:txBody>
          <a:bodyPr/>
          <a:lstStyle/>
          <a:p>
            <a:pPr marL="0" indent="0" defTabSz="1901951">
              <a:spcBef>
                <a:spcPts val="1800"/>
              </a:spcBef>
              <a:buClrTx/>
              <a:buSzTx/>
              <a:buNone/>
              <a:defRPr sz="3743"/>
            </a:pPr>
            <a:r>
              <a:t>In app/Http/Kernel.php:</a:t>
            </a:r>
          </a:p>
          <a:p>
            <a:pPr marL="0" indent="0" defTabSz="1901951">
              <a:spcBef>
                <a:spcPts val="1800"/>
              </a:spcBef>
              <a:buClrTx/>
              <a:buSzTx/>
              <a:buNone/>
              <a:defRPr sz="3743"/>
            </a:pPr>
            <a:r>
              <a:t>Add middleware:</a:t>
            </a:r>
          </a:p>
          <a:p>
            <a:pPr marL="0" indent="0" defTabSz="1901951">
              <a:spcBef>
                <a:spcPts val="1800"/>
              </a:spcBef>
              <a:buClrTx/>
              <a:buSzTx/>
              <a:buNone/>
              <a:defRPr sz="3743"/>
            </a:pPr>
            <a:r>
              <a:t>....</a:t>
            </a:r>
          </a:p>
          <a:p>
            <a:pPr marL="0" indent="0" defTabSz="1901951">
              <a:spcBef>
                <a:spcPts val="1800"/>
              </a:spcBef>
              <a:buClrTx/>
              <a:buSzTx/>
              <a:buNone/>
              <a:defRPr sz="3743"/>
            </a:pPr>
            <a:r>
              <a:t>protected $routeMiddleware = [</a:t>
            </a:r>
          </a:p>
          <a:p>
            <a:pPr marL="0" indent="0" defTabSz="1901951">
              <a:spcBef>
                <a:spcPts val="1800"/>
              </a:spcBef>
              <a:buClrTx/>
              <a:buSzTx/>
              <a:buNone/>
              <a:defRPr sz="3743"/>
            </a:pPr>
            <a:r>
              <a:t>    ....</a:t>
            </a:r>
          </a:p>
          <a:p>
            <a:pPr marL="0" indent="0" defTabSz="1901951">
              <a:spcBef>
                <a:spcPts val="1800"/>
              </a:spcBef>
              <a:buClrTx/>
              <a:buSzTx/>
              <a:buNone/>
              <a:defRPr sz="3743"/>
            </a:pPr>
            <a:r>
              <a:t>    'role' =&gt; \Spatie\Permission\Middlewares\RoleMiddleware::class,</a:t>
            </a:r>
          </a:p>
          <a:p>
            <a:pPr marL="0" indent="0" defTabSz="1901951">
              <a:spcBef>
                <a:spcPts val="1800"/>
              </a:spcBef>
              <a:buClrTx/>
              <a:buSzTx/>
              <a:buNone/>
              <a:defRPr sz="3743"/>
            </a:pPr>
            <a:r>
              <a:t>    'permission' =&gt; \Spatie\Permission\Middlewares\PermissionMiddleware::class,</a:t>
            </a:r>
          </a:p>
          <a:p>
            <a:pPr marL="0" indent="0" defTabSz="1901951">
              <a:spcBef>
                <a:spcPts val="1800"/>
              </a:spcBef>
              <a:buClrTx/>
              <a:buSzTx/>
              <a:buNone/>
              <a:defRPr sz="3743"/>
            </a:pPr>
            <a:r>
              <a:t>    'role_or_permission' =&gt; \Spatie\Permission\Middlewares\RoleOrPermissionMiddleware::class,</a:t>
            </a:r>
          </a:p>
          <a:p>
            <a:pPr marL="0" indent="0" defTabSz="1901951">
              <a:spcBef>
                <a:spcPts val="1800"/>
              </a:spcBef>
              <a:buClrTx/>
              <a:buSzTx/>
              <a:buNone/>
              <a:defRPr sz="3743"/>
            </a:pPr>
            <a:r>
              <a:t>]</a:t>
            </a:r>
          </a:p>
          <a:p>
            <a:pPr marL="0" indent="0" defTabSz="1901951">
              <a:spcBef>
                <a:spcPts val="1800"/>
              </a:spcBef>
              <a:buClrTx/>
              <a:buSzTx/>
              <a:buNone/>
              <a:defRPr sz="3743"/>
            </a:pPr>
            <a:r>
              <a:t>....</a:t>
            </a:r>
          </a:p>
          <a:p>
            <a:pPr marL="0" indent="0" defTabSz="1901951">
              <a:spcBef>
                <a:spcPts val="1800"/>
              </a:spcBef>
              <a:buClrTx/>
              <a:buSzTx/>
              <a:buNone/>
              <a:defRPr sz="3743"/>
            </a:pP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2_ColorGradient">
  <a:themeElements>
    <a:clrScheme name="22_ColorGradient">
      <a:dk1>
        <a:srgbClr val="810092"/>
      </a:dk1>
      <a:lt1>
        <a:srgbClr val="929292"/>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2_ColorGradient">
      <a:majorFont>
        <a:latin typeface="Graphik Semibold"/>
        <a:ea typeface="Graphik Semibold"/>
        <a:cs typeface="Graphik Semibold"/>
      </a:majorFont>
      <a:minorFont>
        <a:latin typeface="Graphik Semibold"/>
        <a:ea typeface="Graphik Semibold"/>
        <a:cs typeface="Graphik Semibold"/>
      </a:minorFont>
    </a:fontScheme>
    <a:fmtScheme name="22_Color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2_ColorGradient">
  <a:themeElements>
    <a:clrScheme name="22_ColorGradien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2_ColorGradient">
      <a:majorFont>
        <a:latin typeface="Graphik Semibold"/>
        <a:ea typeface="Graphik Semibold"/>
        <a:cs typeface="Graphik Semibold"/>
      </a:majorFont>
      <a:minorFont>
        <a:latin typeface="Graphik Semibold"/>
        <a:ea typeface="Graphik Semibold"/>
        <a:cs typeface="Graphik Semibold"/>
      </a:minorFont>
    </a:fontScheme>
    <a:fmtScheme name="22_Color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929292"/>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